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sldIdLst>
    <p:sldId id="395" r:id="rId2"/>
    <p:sldId id="321" r:id="rId3"/>
    <p:sldId id="404" r:id="rId4"/>
    <p:sldId id="405" r:id="rId5"/>
    <p:sldId id="406" r:id="rId6"/>
    <p:sldId id="407" r:id="rId7"/>
    <p:sldId id="408" r:id="rId8"/>
    <p:sldId id="409" r:id="rId9"/>
    <p:sldId id="410" r:id="rId10"/>
    <p:sldId id="411" r:id="rId11"/>
    <p:sldId id="412" r:id="rId12"/>
    <p:sldId id="413" r:id="rId13"/>
    <p:sldId id="414" r:id="rId14"/>
    <p:sldId id="415" r:id="rId15"/>
    <p:sldId id="416" r:id="rId16"/>
    <p:sldId id="424" r:id="rId17"/>
    <p:sldId id="417" r:id="rId18"/>
    <p:sldId id="418" r:id="rId19"/>
    <p:sldId id="419" r:id="rId20"/>
    <p:sldId id="420" r:id="rId21"/>
    <p:sldId id="421" r:id="rId22"/>
    <p:sldId id="423" r:id="rId23"/>
    <p:sldId id="429" r:id="rId24"/>
    <p:sldId id="422" r:id="rId25"/>
    <p:sldId id="428" r:id="rId26"/>
    <p:sldId id="437" r:id="rId27"/>
    <p:sldId id="438" r:id="rId28"/>
    <p:sldId id="425" r:id="rId29"/>
    <p:sldId id="426" r:id="rId30"/>
    <p:sldId id="427" r:id="rId31"/>
    <p:sldId id="430" r:id="rId32"/>
    <p:sldId id="431" r:id="rId33"/>
    <p:sldId id="440" r:id="rId34"/>
    <p:sldId id="434" r:id="rId35"/>
    <p:sldId id="435" r:id="rId36"/>
    <p:sldId id="432" r:id="rId37"/>
    <p:sldId id="433" r:id="rId38"/>
    <p:sldId id="436" r:id="rId39"/>
    <p:sldId id="43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17" autoAdjust="0"/>
    <p:restoredTop sz="94660"/>
  </p:normalViewPr>
  <p:slideViewPr>
    <p:cSldViewPr snapToGrid="0">
      <p:cViewPr varScale="1">
        <p:scale>
          <a:sx n="63" d="100"/>
          <a:sy n="63" d="100"/>
        </p:scale>
        <p:origin x="812"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91304-9E55-4AF1-8310-11C1790EC596}" type="datetimeFigureOut">
              <a:rPr lang="en-US" smtClean="0"/>
              <a:pPr/>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691A8-D493-4FE9-B344-2A4D0DA06EAA}" type="slidenum">
              <a:rPr lang="en-US" smtClean="0"/>
              <a:pPr/>
              <a:t>‹#›</a:t>
            </a:fld>
            <a:endParaRPr lang="en-US"/>
          </a:p>
        </p:txBody>
      </p:sp>
    </p:spTree>
    <p:extLst>
      <p:ext uri="{BB962C8B-B14F-4D97-AF65-F5344CB8AC3E}">
        <p14:creationId xmlns:p14="http://schemas.microsoft.com/office/powerpoint/2010/main" val="2005951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E691A8-D493-4FE9-B344-2A4D0DA06EAA}" type="slidenum">
              <a:rPr lang="en-US" smtClean="0"/>
              <a:pPr/>
              <a:t>2</a:t>
            </a:fld>
            <a:endParaRPr lang="en-US"/>
          </a:p>
        </p:txBody>
      </p:sp>
    </p:spTree>
    <p:extLst>
      <p:ext uri="{BB962C8B-B14F-4D97-AF65-F5344CB8AC3E}">
        <p14:creationId xmlns:p14="http://schemas.microsoft.com/office/powerpoint/2010/main" val="1462866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31D9D-61FF-68DF-D3D3-85CEFA266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D27DD-903A-23DD-5EB3-DC5792394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E1E7B-EA68-E09A-84C9-5C846D239A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3E870C-93A5-EE4F-645C-3A7CBCA3985A}"/>
              </a:ext>
            </a:extLst>
          </p:cNvPr>
          <p:cNvSpPr>
            <a:spLocks noGrp="1"/>
          </p:cNvSpPr>
          <p:nvPr>
            <p:ph type="sldNum" sz="quarter" idx="10"/>
          </p:nvPr>
        </p:nvSpPr>
        <p:spPr/>
        <p:txBody>
          <a:bodyPr/>
          <a:lstStyle/>
          <a:p>
            <a:fld id="{A5E691A8-D493-4FE9-B344-2A4D0DA06EAA}" type="slidenum">
              <a:rPr lang="en-US" smtClean="0"/>
              <a:pPr/>
              <a:t>11</a:t>
            </a:fld>
            <a:endParaRPr lang="en-US"/>
          </a:p>
        </p:txBody>
      </p:sp>
    </p:spTree>
    <p:extLst>
      <p:ext uri="{BB962C8B-B14F-4D97-AF65-F5344CB8AC3E}">
        <p14:creationId xmlns:p14="http://schemas.microsoft.com/office/powerpoint/2010/main" val="3633033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A8124-0B84-2903-C535-B537A2052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415F2-7B32-EC4F-4382-3C8B7117E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B1C9F-4E52-FB8F-BD5B-91EC00EF15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D9F6B5-C378-3122-D21B-43F7C7ABEB5B}"/>
              </a:ext>
            </a:extLst>
          </p:cNvPr>
          <p:cNvSpPr>
            <a:spLocks noGrp="1"/>
          </p:cNvSpPr>
          <p:nvPr>
            <p:ph type="sldNum" sz="quarter" idx="10"/>
          </p:nvPr>
        </p:nvSpPr>
        <p:spPr/>
        <p:txBody>
          <a:bodyPr/>
          <a:lstStyle/>
          <a:p>
            <a:fld id="{A5E691A8-D493-4FE9-B344-2A4D0DA06EAA}" type="slidenum">
              <a:rPr lang="en-US" smtClean="0"/>
              <a:pPr/>
              <a:t>12</a:t>
            </a:fld>
            <a:endParaRPr lang="en-US"/>
          </a:p>
        </p:txBody>
      </p:sp>
    </p:spTree>
    <p:extLst>
      <p:ext uri="{BB962C8B-B14F-4D97-AF65-F5344CB8AC3E}">
        <p14:creationId xmlns:p14="http://schemas.microsoft.com/office/powerpoint/2010/main" val="2902958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46BB7-149C-6D9F-95D0-75E19562A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89BD4-FFA4-FC8F-E939-DE84CC7FC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7C264-CE01-1A35-AAFE-EE9D7FBEDD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FC797D-0114-8214-CAA7-57BBB342BC87}"/>
              </a:ext>
            </a:extLst>
          </p:cNvPr>
          <p:cNvSpPr>
            <a:spLocks noGrp="1"/>
          </p:cNvSpPr>
          <p:nvPr>
            <p:ph type="sldNum" sz="quarter" idx="10"/>
          </p:nvPr>
        </p:nvSpPr>
        <p:spPr/>
        <p:txBody>
          <a:bodyPr/>
          <a:lstStyle/>
          <a:p>
            <a:fld id="{A5E691A8-D493-4FE9-B344-2A4D0DA06EAA}" type="slidenum">
              <a:rPr lang="en-US" smtClean="0"/>
              <a:pPr/>
              <a:t>13</a:t>
            </a:fld>
            <a:endParaRPr lang="en-US"/>
          </a:p>
        </p:txBody>
      </p:sp>
    </p:spTree>
    <p:extLst>
      <p:ext uri="{BB962C8B-B14F-4D97-AF65-F5344CB8AC3E}">
        <p14:creationId xmlns:p14="http://schemas.microsoft.com/office/powerpoint/2010/main" val="187278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6C13A-3E17-CD44-474C-BB41E0BA2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4D76D-3CDE-13EA-EFF1-3F28FD5EC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EE327-BA18-7D00-D650-B14118F7C3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B46159-BA65-B5DA-7A10-B2EDB3F0B776}"/>
              </a:ext>
            </a:extLst>
          </p:cNvPr>
          <p:cNvSpPr>
            <a:spLocks noGrp="1"/>
          </p:cNvSpPr>
          <p:nvPr>
            <p:ph type="sldNum" sz="quarter" idx="10"/>
          </p:nvPr>
        </p:nvSpPr>
        <p:spPr/>
        <p:txBody>
          <a:bodyPr/>
          <a:lstStyle/>
          <a:p>
            <a:fld id="{A5E691A8-D493-4FE9-B344-2A4D0DA06EAA}" type="slidenum">
              <a:rPr lang="en-US" smtClean="0"/>
              <a:pPr/>
              <a:t>14</a:t>
            </a:fld>
            <a:endParaRPr lang="en-US"/>
          </a:p>
        </p:txBody>
      </p:sp>
    </p:spTree>
    <p:extLst>
      <p:ext uri="{BB962C8B-B14F-4D97-AF65-F5344CB8AC3E}">
        <p14:creationId xmlns:p14="http://schemas.microsoft.com/office/powerpoint/2010/main" val="127840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6109-BD40-4636-0128-B8FAD67BC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425A8-4C14-4AF7-AEF9-AC67CC975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22F4D-8598-9C3A-F177-ACD5C95A10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BE7928-50F7-F452-DE70-BCAA03E63E47}"/>
              </a:ext>
            </a:extLst>
          </p:cNvPr>
          <p:cNvSpPr>
            <a:spLocks noGrp="1"/>
          </p:cNvSpPr>
          <p:nvPr>
            <p:ph type="sldNum" sz="quarter" idx="10"/>
          </p:nvPr>
        </p:nvSpPr>
        <p:spPr/>
        <p:txBody>
          <a:bodyPr/>
          <a:lstStyle/>
          <a:p>
            <a:fld id="{A5E691A8-D493-4FE9-B344-2A4D0DA06EAA}" type="slidenum">
              <a:rPr lang="en-US" smtClean="0"/>
              <a:pPr/>
              <a:t>15</a:t>
            </a:fld>
            <a:endParaRPr lang="en-US"/>
          </a:p>
        </p:txBody>
      </p:sp>
    </p:spTree>
    <p:extLst>
      <p:ext uri="{BB962C8B-B14F-4D97-AF65-F5344CB8AC3E}">
        <p14:creationId xmlns:p14="http://schemas.microsoft.com/office/powerpoint/2010/main" val="1890547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0853A-3207-1521-4B3C-343EF805E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11435-91E8-914E-2E5A-046237BD29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130B0-E1DA-7CEA-57EB-B66479D56F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DDAE58-8858-B826-2E9A-C66D732C3761}"/>
              </a:ext>
            </a:extLst>
          </p:cNvPr>
          <p:cNvSpPr>
            <a:spLocks noGrp="1"/>
          </p:cNvSpPr>
          <p:nvPr>
            <p:ph type="sldNum" sz="quarter" idx="10"/>
          </p:nvPr>
        </p:nvSpPr>
        <p:spPr/>
        <p:txBody>
          <a:bodyPr/>
          <a:lstStyle/>
          <a:p>
            <a:fld id="{A5E691A8-D493-4FE9-B344-2A4D0DA06EAA}" type="slidenum">
              <a:rPr lang="en-US" smtClean="0"/>
              <a:pPr/>
              <a:t>16</a:t>
            </a:fld>
            <a:endParaRPr lang="en-US"/>
          </a:p>
        </p:txBody>
      </p:sp>
    </p:spTree>
    <p:extLst>
      <p:ext uri="{BB962C8B-B14F-4D97-AF65-F5344CB8AC3E}">
        <p14:creationId xmlns:p14="http://schemas.microsoft.com/office/powerpoint/2010/main" val="3578154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EC099-FA00-20C0-8E5C-0DE682559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D1162-2724-6612-2C24-E3CC2AC47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600D3-E9B7-7B9E-AC4C-B907419262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2D341A-B571-0502-D4CB-FFCE9A83FF60}"/>
              </a:ext>
            </a:extLst>
          </p:cNvPr>
          <p:cNvSpPr>
            <a:spLocks noGrp="1"/>
          </p:cNvSpPr>
          <p:nvPr>
            <p:ph type="sldNum" sz="quarter" idx="10"/>
          </p:nvPr>
        </p:nvSpPr>
        <p:spPr/>
        <p:txBody>
          <a:bodyPr/>
          <a:lstStyle/>
          <a:p>
            <a:fld id="{A5E691A8-D493-4FE9-B344-2A4D0DA06EAA}" type="slidenum">
              <a:rPr lang="en-US" smtClean="0"/>
              <a:pPr/>
              <a:t>17</a:t>
            </a:fld>
            <a:endParaRPr lang="en-US"/>
          </a:p>
        </p:txBody>
      </p:sp>
    </p:spTree>
    <p:extLst>
      <p:ext uri="{BB962C8B-B14F-4D97-AF65-F5344CB8AC3E}">
        <p14:creationId xmlns:p14="http://schemas.microsoft.com/office/powerpoint/2010/main" val="2358331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93932-1CD3-6E33-CD14-076A542E6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AD3F6-5300-D68B-98DD-98E219F0C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B4A83-1209-E7D9-1C88-1741C5D7BD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1DDC07-94FA-B633-E249-9EAD5D70549E}"/>
              </a:ext>
            </a:extLst>
          </p:cNvPr>
          <p:cNvSpPr>
            <a:spLocks noGrp="1"/>
          </p:cNvSpPr>
          <p:nvPr>
            <p:ph type="sldNum" sz="quarter" idx="10"/>
          </p:nvPr>
        </p:nvSpPr>
        <p:spPr/>
        <p:txBody>
          <a:bodyPr/>
          <a:lstStyle/>
          <a:p>
            <a:fld id="{A5E691A8-D493-4FE9-B344-2A4D0DA06EAA}" type="slidenum">
              <a:rPr lang="en-US" smtClean="0"/>
              <a:pPr/>
              <a:t>18</a:t>
            </a:fld>
            <a:endParaRPr lang="en-US"/>
          </a:p>
        </p:txBody>
      </p:sp>
    </p:spTree>
    <p:extLst>
      <p:ext uri="{BB962C8B-B14F-4D97-AF65-F5344CB8AC3E}">
        <p14:creationId xmlns:p14="http://schemas.microsoft.com/office/powerpoint/2010/main" val="3035278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B42D4-23BC-66EE-8AF7-108BE21E5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5F85F-BB8F-1DD2-99F8-EBB52E32F7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1138B9-0D8B-F2D8-DC5A-DC434415E2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E0651F-3F0C-38D2-F15F-C9CCD72AF9DB}"/>
              </a:ext>
            </a:extLst>
          </p:cNvPr>
          <p:cNvSpPr>
            <a:spLocks noGrp="1"/>
          </p:cNvSpPr>
          <p:nvPr>
            <p:ph type="sldNum" sz="quarter" idx="10"/>
          </p:nvPr>
        </p:nvSpPr>
        <p:spPr/>
        <p:txBody>
          <a:bodyPr/>
          <a:lstStyle/>
          <a:p>
            <a:fld id="{A5E691A8-D493-4FE9-B344-2A4D0DA06EAA}" type="slidenum">
              <a:rPr lang="en-US" smtClean="0"/>
              <a:pPr/>
              <a:t>19</a:t>
            </a:fld>
            <a:endParaRPr lang="en-US"/>
          </a:p>
        </p:txBody>
      </p:sp>
    </p:spTree>
    <p:extLst>
      <p:ext uri="{BB962C8B-B14F-4D97-AF65-F5344CB8AC3E}">
        <p14:creationId xmlns:p14="http://schemas.microsoft.com/office/powerpoint/2010/main" val="31254306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D8729-F2D3-9C58-926E-AA54D18AC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42070-C844-5FAF-FB46-6F407FDDC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7394EC-6CF0-1AAF-D6DA-3315B5AD86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494896-0AAF-8B3A-8532-BCCD6E6F5D4D}"/>
              </a:ext>
            </a:extLst>
          </p:cNvPr>
          <p:cNvSpPr>
            <a:spLocks noGrp="1"/>
          </p:cNvSpPr>
          <p:nvPr>
            <p:ph type="sldNum" sz="quarter" idx="10"/>
          </p:nvPr>
        </p:nvSpPr>
        <p:spPr/>
        <p:txBody>
          <a:bodyPr/>
          <a:lstStyle/>
          <a:p>
            <a:fld id="{A5E691A8-D493-4FE9-B344-2A4D0DA06EAA}" type="slidenum">
              <a:rPr lang="en-US" smtClean="0"/>
              <a:pPr/>
              <a:t>20</a:t>
            </a:fld>
            <a:endParaRPr lang="en-US"/>
          </a:p>
        </p:txBody>
      </p:sp>
    </p:spTree>
    <p:extLst>
      <p:ext uri="{BB962C8B-B14F-4D97-AF65-F5344CB8AC3E}">
        <p14:creationId xmlns:p14="http://schemas.microsoft.com/office/powerpoint/2010/main" val="1918707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C3C0B-31B5-3D56-2458-049A1146A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28AE2-D102-9F00-30B6-25AB794914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9DF88-3272-606C-851D-9B1366AC4F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B1E53B-6BCD-4F15-29C0-93CB092F4366}"/>
              </a:ext>
            </a:extLst>
          </p:cNvPr>
          <p:cNvSpPr>
            <a:spLocks noGrp="1"/>
          </p:cNvSpPr>
          <p:nvPr>
            <p:ph type="sldNum" sz="quarter" idx="10"/>
          </p:nvPr>
        </p:nvSpPr>
        <p:spPr/>
        <p:txBody>
          <a:bodyPr/>
          <a:lstStyle/>
          <a:p>
            <a:fld id="{A5E691A8-D493-4FE9-B344-2A4D0DA06EAA}" type="slidenum">
              <a:rPr lang="en-US" smtClean="0"/>
              <a:pPr/>
              <a:t>3</a:t>
            </a:fld>
            <a:endParaRPr lang="en-US"/>
          </a:p>
        </p:txBody>
      </p:sp>
    </p:spTree>
    <p:extLst>
      <p:ext uri="{BB962C8B-B14F-4D97-AF65-F5344CB8AC3E}">
        <p14:creationId xmlns:p14="http://schemas.microsoft.com/office/powerpoint/2010/main" val="180345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82A8F-330C-9A50-B3A7-8D4CDA3C1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BAF50-4833-4C8C-6A73-2F5B539E4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834406-8657-6792-05BB-5747EE795B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40EF3F-99AF-7F07-F5D9-5A7A97F575ED}"/>
              </a:ext>
            </a:extLst>
          </p:cNvPr>
          <p:cNvSpPr>
            <a:spLocks noGrp="1"/>
          </p:cNvSpPr>
          <p:nvPr>
            <p:ph type="sldNum" sz="quarter" idx="10"/>
          </p:nvPr>
        </p:nvSpPr>
        <p:spPr/>
        <p:txBody>
          <a:bodyPr/>
          <a:lstStyle/>
          <a:p>
            <a:fld id="{A5E691A8-D493-4FE9-B344-2A4D0DA06EAA}" type="slidenum">
              <a:rPr lang="en-US" smtClean="0"/>
              <a:pPr/>
              <a:t>21</a:t>
            </a:fld>
            <a:endParaRPr lang="en-US"/>
          </a:p>
        </p:txBody>
      </p:sp>
    </p:spTree>
    <p:extLst>
      <p:ext uri="{BB962C8B-B14F-4D97-AF65-F5344CB8AC3E}">
        <p14:creationId xmlns:p14="http://schemas.microsoft.com/office/powerpoint/2010/main" val="1079136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31278-7C69-99B9-7679-C4BC45ABA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495305-CDB1-7E23-1B0F-1E1EAB1F7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EE117-5406-DD3F-1B10-1CA23811B6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76FEA9-DDF2-D328-6CF5-0EBF8B5495E6}"/>
              </a:ext>
            </a:extLst>
          </p:cNvPr>
          <p:cNvSpPr>
            <a:spLocks noGrp="1"/>
          </p:cNvSpPr>
          <p:nvPr>
            <p:ph type="sldNum" sz="quarter" idx="10"/>
          </p:nvPr>
        </p:nvSpPr>
        <p:spPr/>
        <p:txBody>
          <a:bodyPr/>
          <a:lstStyle/>
          <a:p>
            <a:fld id="{A5E691A8-D493-4FE9-B344-2A4D0DA06EAA}" type="slidenum">
              <a:rPr lang="en-US" smtClean="0"/>
              <a:pPr/>
              <a:t>22</a:t>
            </a:fld>
            <a:endParaRPr lang="en-US"/>
          </a:p>
        </p:txBody>
      </p:sp>
    </p:spTree>
    <p:extLst>
      <p:ext uri="{BB962C8B-B14F-4D97-AF65-F5344CB8AC3E}">
        <p14:creationId xmlns:p14="http://schemas.microsoft.com/office/powerpoint/2010/main" val="763504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5CB33-BD33-A892-5D4B-D8AC91C52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F6A76-FEAB-01F9-55E9-31DA6B5A6F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52383-63E8-5BB4-F352-BEE106A131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EBF0D7-25C2-D54A-F3D9-2566653384D0}"/>
              </a:ext>
            </a:extLst>
          </p:cNvPr>
          <p:cNvSpPr>
            <a:spLocks noGrp="1"/>
          </p:cNvSpPr>
          <p:nvPr>
            <p:ph type="sldNum" sz="quarter" idx="10"/>
          </p:nvPr>
        </p:nvSpPr>
        <p:spPr/>
        <p:txBody>
          <a:bodyPr/>
          <a:lstStyle/>
          <a:p>
            <a:fld id="{A5E691A8-D493-4FE9-B344-2A4D0DA06EAA}" type="slidenum">
              <a:rPr lang="en-US" smtClean="0"/>
              <a:pPr/>
              <a:t>23</a:t>
            </a:fld>
            <a:endParaRPr lang="en-US"/>
          </a:p>
        </p:txBody>
      </p:sp>
    </p:spTree>
    <p:extLst>
      <p:ext uri="{BB962C8B-B14F-4D97-AF65-F5344CB8AC3E}">
        <p14:creationId xmlns:p14="http://schemas.microsoft.com/office/powerpoint/2010/main" val="1371483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F5DC5-AC4E-EEEE-E6FC-EBFB07A43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68597C-86E9-2E07-266F-8CBBC0FA5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8E778-DD7D-ED85-C451-65F224852B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49FFC2-456C-6310-EFCC-47029976C55A}"/>
              </a:ext>
            </a:extLst>
          </p:cNvPr>
          <p:cNvSpPr>
            <a:spLocks noGrp="1"/>
          </p:cNvSpPr>
          <p:nvPr>
            <p:ph type="sldNum" sz="quarter" idx="10"/>
          </p:nvPr>
        </p:nvSpPr>
        <p:spPr/>
        <p:txBody>
          <a:bodyPr/>
          <a:lstStyle/>
          <a:p>
            <a:fld id="{A5E691A8-D493-4FE9-B344-2A4D0DA06EAA}" type="slidenum">
              <a:rPr lang="en-US" smtClean="0"/>
              <a:pPr/>
              <a:t>24</a:t>
            </a:fld>
            <a:endParaRPr lang="en-US"/>
          </a:p>
        </p:txBody>
      </p:sp>
    </p:spTree>
    <p:extLst>
      <p:ext uri="{BB962C8B-B14F-4D97-AF65-F5344CB8AC3E}">
        <p14:creationId xmlns:p14="http://schemas.microsoft.com/office/powerpoint/2010/main" val="2161304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2030B-B770-BF5D-2C09-9B2D87179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76D97-4C96-6234-B45A-38FD04C4A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AF520-84D8-4996-FD49-58DB4FC39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450BC6-E746-0502-5A24-D3834E8BA914}"/>
              </a:ext>
            </a:extLst>
          </p:cNvPr>
          <p:cNvSpPr>
            <a:spLocks noGrp="1"/>
          </p:cNvSpPr>
          <p:nvPr>
            <p:ph type="sldNum" sz="quarter" idx="10"/>
          </p:nvPr>
        </p:nvSpPr>
        <p:spPr/>
        <p:txBody>
          <a:bodyPr/>
          <a:lstStyle/>
          <a:p>
            <a:fld id="{A5E691A8-D493-4FE9-B344-2A4D0DA06EAA}" type="slidenum">
              <a:rPr lang="en-US" smtClean="0"/>
              <a:pPr/>
              <a:t>25</a:t>
            </a:fld>
            <a:endParaRPr lang="en-US"/>
          </a:p>
        </p:txBody>
      </p:sp>
    </p:spTree>
    <p:extLst>
      <p:ext uri="{BB962C8B-B14F-4D97-AF65-F5344CB8AC3E}">
        <p14:creationId xmlns:p14="http://schemas.microsoft.com/office/powerpoint/2010/main" val="9314178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97EF-F1B4-DF56-E684-C51390041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056E7-89C5-13D7-F623-D1D5E93D4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53FB2-F9FB-DA95-AE5A-11466BD46B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3B9BE2-0F89-F46F-F857-AA00BE4F3A24}"/>
              </a:ext>
            </a:extLst>
          </p:cNvPr>
          <p:cNvSpPr>
            <a:spLocks noGrp="1"/>
          </p:cNvSpPr>
          <p:nvPr>
            <p:ph type="sldNum" sz="quarter" idx="10"/>
          </p:nvPr>
        </p:nvSpPr>
        <p:spPr/>
        <p:txBody>
          <a:bodyPr/>
          <a:lstStyle/>
          <a:p>
            <a:fld id="{A5E691A8-D493-4FE9-B344-2A4D0DA06EAA}" type="slidenum">
              <a:rPr lang="en-US" smtClean="0"/>
              <a:pPr/>
              <a:t>26</a:t>
            </a:fld>
            <a:endParaRPr lang="en-US"/>
          </a:p>
        </p:txBody>
      </p:sp>
    </p:spTree>
    <p:extLst>
      <p:ext uri="{BB962C8B-B14F-4D97-AF65-F5344CB8AC3E}">
        <p14:creationId xmlns:p14="http://schemas.microsoft.com/office/powerpoint/2010/main" val="2747246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210D4-7F35-9D31-3F33-7597C011B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FEDB7-2929-6E91-5170-9991977BA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4AA7B-5B5A-3104-462C-93A35DAC4B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99A143-4E74-B665-BFF7-49904E41BF72}"/>
              </a:ext>
            </a:extLst>
          </p:cNvPr>
          <p:cNvSpPr>
            <a:spLocks noGrp="1"/>
          </p:cNvSpPr>
          <p:nvPr>
            <p:ph type="sldNum" sz="quarter" idx="10"/>
          </p:nvPr>
        </p:nvSpPr>
        <p:spPr/>
        <p:txBody>
          <a:bodyPr/>
          <a:lstStyle/>
          <a:p>
            <a:fld id="{A5E691A8-D493-4FE9-B344-2A4D0DA06EAA}" type="slidenum">
              <a:rPr lang="en-US" smtClean="0"/>
              <a:pPr/>
              <a:t>27</a:t>
            </a:fld>
            <a:endParaRPr lang="en-US"/>
          </a:p>
        </p:txBody>
      </p:sp>
    </p:spTree>
    <p:extLst>
      <p:ext uri="{BB962C8B-B14F-4D97-AF65-F5344CB8AC3E}">
        <p14:creationId xmlns:p14="http://schemas.microsoft.com/office/powerpoint/2010/main" val="3562842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234C2-FBCD-CE42-18F0-37F2F0D30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23C9D-84D5-330A-5AAB-B3800A521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CD61D-27C7-CF7E-C488-10AAC5D465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667114-7CE1-FEB8-F1CC-B3167124B236}"/>
              </a:ext>
            </a:extLst>
          </p:cNvPr>
          <p:cNvSpPr>
            <a:spLocks noGrp="1"/>
          </p:cNvSpPr>
          <p:nvPr>
            <p:ph type="sldNum" sz="quarter" idx="10"/>
          </p:nvPr>
        </p:nvSpPr>
        <p:spPr/>
        <p:txBody>
          <a:bodyPr/>
          <a:lstStyle/>
          <a:p>
            <a:fld id="{A5E691A8-D493-4FE9-B344-2A4D0DA06EAA}" type="slidenum">
              <a:rPr lang="en-US" smtClean="0"/>
              <a:pPr/>
              <a:t>28</a:t>
            </a:fld>
            <a:endParaRPr lang="en-US"/>
          </a:p>
        </p:txBody>
      </p:sp>
    </p:spTree>
    <p:extLst>
      <p:ext uri="{BB962C8B-B14F-4D97-AF65-F5344CB8AC3E}">
        <p14:creationId xmlns:p14="http://schemas.microsoft.com/office/powerpoint/2010/main" val="2432985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70300-681C-210E-5215-405241D72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81AC0-280F-A0DA-CF6D-B1D35AB97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33C14-913A-5CFE-C785-74AB8C2247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098DCC-5FDC-1AB2-F7D0-F99D226FAC42}"/>
              </a:ext>
            </a:extLst>
          </p:cNvPr>
          <p:cNvSpPr>
            <a:spLocks noGrp="1"/>
          </p:cNvSpPr>
          <p:nvPr>
            <p:ph type="sldNum" sz="quarter" idx="10"/>
          </p:nvPr>
        </p:nvSpPr>
        <p:spPr/>
        <p:txBody>
          <a:bodyPr/>
          <a:lstStyle/>
          <a:p>
            <a:fld id="{A5E691A8-D493-4FE9-B344-2A4D0DA06EAA}" type="slidenum">
              <a:rPr lang="en-US" smtClean="0"/>
              <a:pPr/>
              <a:t>29</a:t>
            </a:fld>
            <a:endParaRPr lang="en-US"/>
          </a:p>
        </p:txBody>
      </p:sp>
    </p:spTree>
    <p:extLst>
      <p:ext uri="{BB962C8B-B14F-4D97-AF65-F5344CB8AC3E}">
        <p14:creationId xmlns:p14="http://schemas.microsoft.com/office/powerpoint/2010/main" val="24533515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DEBB3-AE93-72F8-6EB0-401DE7FF9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CAC1A8-2EB4-02CF-D9AD-F75126754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15FDE-F9D8-07BF-D5EE-51CC194A07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ABBB4D-71CB-8775-F4A8-B9FADDE5CDE8}"/>
              </a:ext>
            </a:extLst>
          </p:cNvPr>
          <p:cNvSpPr>
            <a:spLocks noGrp="1"/>
          </p:cNvSpPr>
          <p:nvPr>
            <p:ph type="sldNum" sz="quarter" idx="10"/>
          </p:nvPr>
        </p:nvSpPr>
        <p:spPr/>
        <p:txBody>
          <a:bodyPr/>
          <a:lstStyle/>
          <a:p>
            <a:fld id="{A5E691A8-D493-4FE9-B344-2A4D0DA06EAA}" type="slidenum">
              <a:rPr lang="en-US" smtClean="0"/>
              <a:pPr/>
              <a:t>30</a:t>
            </a:fld>
            <a:endParaRPr lang="en-US"/>
          </a:p>
        </p:txBody>
      </p:sp>
    </p:spTree>
    <p:extLst>
      <p:ext uri="{BB962C8B-B14F-4D97-AF65-F5344CB8AC3E}">
        <p14:creationId xmlns:p14="http://schemas.microsoft.com/office/powerpoint/2010/main" val="2021039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0E977-E63E-2303-CFCD-63292678CB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CEE3A-95D2-324F-7804-E2675BC62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8E766-F1AC-7D07-22A4-D4534EADCC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8BAE8B-96DF-9883-4C0D-043428C00066}"/>
              </a:ext>
            </a:extLst>
          </p:cNvPr>
          <p:cNvSpPr>
            <a:spLocks noGrp="1"/>
          </p:cNvSpPr>
          <p:nvPr>
            <p:ph type="sldNum" sz="quarter" idx="10"/>
          </p:nvPr>
        </p:nvSpPr>
        <p:spPr/>
        <p:txBody>
          <a:bodyPr/>
          <a:lstStyle/>
          <a:p>
            <a:fld id="{A5E691A8-D493-4FE9-B344-2A4D0DA06EAA}" type="slidenum">
              <a:rPr lang="en-US" smtClean="0"/>
              <a:pPr/>
              <a:t>4</a:t>
            </a:fld>
            <a:endParaRPr lang="en-US"/>
          </a:p>
        </p:txBody>
      </p:sp>
    </p:spTree>
    <p:extLst>
      <p:ext uri="{BB962C8B-B14F-4D97-AF65-F5344CB8AC3E}">
        <p14:creationId xmlns:p14="http://schemas.microsoft.com/office/powerpoint/2010/main" val="35896868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9E9E-CF11-04AA-A901-FE9BC5A8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10DA1-4444-8FE3-C54E-C255E647AD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24A1BE-31C9-91DB-68F0-DD9F788D7C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FDF075-B4AF-E17E-16DF-BFE7EC28A373}"/>
              </a:ext>
            </a:extLst>
          </p:cNvPr>
          <p:cNvSpPr>
            <a:spLocks noGrp="1"/>
          </p:cNvSpPr>
          <p:nvPr>
            <p:ph type="sldNum" sz="quarter" idx="10"/>
          </p:nvPr>
        </p:nvSpPr>
        <p:spPr/>
        <p:txBody>
          <a:bodyPr/>
          <a:lstStyle/>
          <a:p>
            <a:fld id="{A5E691A8-D493-4FE9-B344-2A4D0DA06EAA}" type="slidenum">
              <a:rPr lang="en-US" smtClean="0"/>
              <a:pPr/>
              <a:t>31</a:t>
            </a:fld>
            <a:endParaRPr lang="en-US"/>
          </a:p>
        </p:txBody>
      </p:sp>
    </p:spTree>
    <p:extLst>
      <p:ext uri="{BB962C8B-B14F-4D97-AF65-F5344CB8AC3E}">
        <p14:creationId xmlns:p14="http://schemas.microsoft.com/office/powerpoint/2010/main" val="1456962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5786-9BFD-B898-BB80-EB24F35B6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5E967-939D-DC02-3156-A0D4656AD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61C80-BFAD-1632-0084-6C76C11D7A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74F999-5A11-57AB-FC2C-5CCBAA55067E}"/>
              </a:ext>
            </a:extLst>
          </p:cNvPr>
          <p:cNvSpPr>
            <a:spLocks noGrp="1"/>
          </p:cNvSpPr>
          <p:nvPr>
            <p:ph type="sldNum" sz="quarter" idx="10"/>
          </p:nvPr>
        </p:nvSpPr>
        <p:spPr/>
        <p:txBody>
          <a:bodyPr/>
          <a:lstStyle/>
          <a:p>
            <a:fld id="{A5E691A8-D493-4FE9-B344-2A4D0DA06EAA}" type="slidenum">
              <a:rPr lang="en-US" smtClean="0"/>
              <a:pPr/>
              <a:t>32</a:t>
            </a:fld>
            <a:endParaRPr lang="en-US"/>
          </a:p>
        </p:txBody>
      </p:sp>
    </p:spTree>
    <p:extLst>
      <p:ext uri="{BB962C8B-B14F-4D97-AF65-F5344CB8AC3E}">
        <p14:creationId xmlns:p14="http://schemas.microsoft.com/office/powerpoint/2010/main" val="25525041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FDCC2-5954-913D-CB2A-07F801A83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BC6B1-17E4-44B9-9832-9909F1177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F9F08-1B4C-C328-A0FB-27427F2F5A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337FA3-9788-D346-5796-723C669AE8F8}"/>
              </a:ext>
            </a:extLst>
          </p:cNvPr>
          <p:cNvSpPr>
            <a:spLocks noGrp="1"/>
          </p:cNvSpPr>
          <p:nvPr>
            <p:ph type="sldNum" sz="quarter" idx="10"/>
          </p:nvPr>
        </p:nvSpPr>
        <p:spPr/>
        <p:txBody>
          <a:bodyPr/>
          <a:lstStyle/>
          <a:p>
            <a:fld id="{A5E691A8-D493-4FE9-B344-2A4D0DA06EAA}" type="slidenum">
              <a:rPr lang="en-US" smtClean="0"/>
              <a:pPr/>
              <a:t>33</a:t>
            </a:fld>
            <a:endParaRPr lang="en-US"/>
          </a:p>
        </p:txBody>
      </p:sp>
    </p:spTree>
    <p:extLst>
      <p:ext uri="{BB962C8B-B14F-4D97-AF65-F5344CB8AC3E}">
        <p14:creationId xmlns:p14="http://schemas.microsoft.com/office/powerpoint/2010/main" val="38672998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B60FF-B5C0-0D7A-7D8B-E8BA8BD3A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4D947-BB98-28A2-73E6-D57AEEC2E4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6D21F-DF06-7D93-43CB-5A89B55523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FDCF3-1449-DFEC-F9AC-683C192E4D10}"/>
              </a:ext>
            </a:extLst>
          </p:cNvPr>
          <p:cNvSpPr>
            <a:spLocks noGrp="1"/>
          </p:cNvSpPr>
          <p:nvPr>
            <p:ph type="sldNum" sz="quarter" idx="10"/>
          </p:nvPr>
        </p:nvSpPr>
        <p:spPr/>
        <p:txBody>
          <a:bodyPr/>
          <a:lstStyle/>
          <a:p>
            <a:fld id="{A5E691A8-D493-4FE9-B344-2A4D0DA06EAA}" type="slidenum">
              <a:rPr lang="en-US" smtClean="0"/>
              <a:pPr/>
              <a:t>34</a:t>
            </a:fld>
            <a:endParaRPr lang="en-US"/>
          </a:p>
        </p:txBody>
      </p:sp>
    </p:spTree>
    <p:extLst>
      <p:ext uri="{BB962C8B-B14F-4D97-AF65-F5344CB8AC3E}">
        <p14:creationId xmlns:p14="http://schemas.microsoft.com/office/powerpoint/2010/main" val="35345751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EC126-386F-484F-61FE-F0E58C553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EB4E4-89F4-04F6-E359-4413907A9A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894BD-C543-207C-0CD1-FF306EE496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78E40C-D9A9-2AE0-A41A-95A4EB7B1491}"/>
              </a:ext>
            </a:extLst>
          </p:cNvPr>
          <p:cNvSpPr>
            <a:spLocks noGrp="1"/>
          </p:cNvSpPr>
          <p:nvPr>
            <p:ph type="sldNum" sz="quarter" idx="10"/>
          </p:nvPr>
        </p:nvSpPr>
        <p:spPr/>
        <p:txBody>
          <a:bodyPr/>
          <a:lstStyle/>
          <a:p>
            <a:fld id="{A5E691A8-D493-4FE9-B344-2A4D0DA06EAA}" type="slidenum">
              <a:rPr lang="en-US" smtClean="0"/>
              <a:pPr/>
              <a:t>35</a:t>
            </a:fld>
            <a:endParaRPr lang="en-US"/>
          </a:p>
        </p:txBody>
      </p:sp>
    </p:spTree>
    <p:extLst>
      <p:ext uri="{BB962C8B-B14F-4D97-AF65-F5344CB8AC3E}">
        <p14:creationId xmlns:p14="http://schemas.microsoft.com/office/powerpoint/2010/main" val="12991347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417B5-DC67-A450-2ED2-248F8C0EFA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F79CA-D7F6-735F-BD34-240564CBE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6F9D7-22D9-2C3E-7607-3834E65E6B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0CECD7-F795-9473-9DDC-B9CFDFAE608B}"/>
              </a:ext>
            </a:extLst>
          </p:cNvPr>
          <p:cNvSpPr>
            <a:spLocks noGrp="1"/>
          </p:cNvSpPr>
          <p:nvPr>
            <p:ph type="sldNum" sz="quarter" idx="10"/>
          </p:nvPr>
        </p:nvSpPr>
        <p:spPr/>
        <p:txBody>
          <a:bodyPr/>
          <a:lstStyle/>
          <a:p>
            <a:fld id="{A5E691A8-D493-4FE9-B344-2A4D0DA06EAA}" type="slidenum">
              <a:rPr lang="en-US" smtClean="0"/>
              <a:pPr/>
              <a:t>36</a:t>
            </a:fld>
            <a:endParaRPr lang="en-US"/>
          </a:p>
        </p:txBody>
      </p:sp>
    </p:spTree>
    <p:extLst>
      <p:ext uri="{BB962C8B-B14F-4D97-AF65-F5344CB8AC3E}">
        <p14:creationId xmlns:p14="http://schemas.microsoft.com/office/powerpoint/2010/main" val="1604732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EA6B-8AF6-112F-37D6-05C278F53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F5CC8-A2A7-8B35-E89F-CD901D545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15417-6CD7-CF1E-879B-6FB70923D0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28A9C3-0CB9-0441-DC08-84DF1C9F2406}"/>
              </a:ext>
            </a:extLst>
          </p:cNvPr>
          <p:cNvSpPr>
            <a:spLocks noGrp="1"/>
          </p:cNvSpPr>
          <p:nvPr>
            <p:ph type="sldNum" sz="quarter" idx="10"/>
          </p:nvPr>
        </p:nvSpPr>
        <p:spPr/>
        <p:txBody>
          <a:bodyPr/>
          <a:lstStyle/>
          <a:p>
            <a:fld id="{A5E691A8-D493-4FE9-B344-2A4D0DA06EAA}" type="slidenum">
              <a:rPr lang="en-US" smtClean="0"/>
              <a:pPr/>
              <a:t>37</a:t>
            </a:fld>
            <a:endParaRPr lang="en-US"/>
          </a:p>
        </p:txBody>
      </p:sp>
    </p:spTree>
    <p:extLst>
      <p:ext uri="{BB962C8B-B14F-4D97-AF65-F5344CB8AC3E}">
        <p14:creationId xmlns:p14="http://schemas.microsoft.com/office/powerpoint/2010/main" val="28783595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E28FA-209C-71D9-9AB9-FB1E61A438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4936E-D28A-C7F8-68F9-77F7C0E69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FA952-6261-3B5C-8456-AD196F7B0A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51437B-BD8E-DB6F-4630-3595CD591AFC}"/>
              </a:ext>
            </a:extLst>
          </p:cNvPr>
          <p:cNvSpPr>
            <a:spLocks noGrp="1"/>
          </p:cNvSpPr>
          <p:nvPr>
            <p:ph type="sldNum" sz="quarter" idx="10"/>
          </p:nvPr>
        </p:nvSpPr>
        <p:spPr/>
        <p:txBody>
          <a:bodyPr/>
          <a:lstStyle/>
          <a:p>
            <a:fld id="{A5E691A8-D493-4FE9-B344-2A4D0DA06EAA}" type="slidenum">
              <a:rPr lang="en-US" smtClean="0"/>
              <a:pPr/>
              <a:t>38</a:t>
            </a:fld>
            <a:endParaRPr lang="en-US"/>
          </a:p>
        </p:txBody>
      </p:sp>
    </p:spTree>
    <p:extLst>
      <p:ext uri="{BB962C8B-B14F-4D97-AF65-F5344CB8AC3E}">
        <p14:creationId xmlns:p14="http://schemas.microsoft.com/office/powerpoint/2010/main" val="879626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FE3DF-02D9-A2A3-4FE8-DBEDA4E1E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03EA9-595C-208D-5646-D359E1E5C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E59E91-2676-11C9-CB41-3C48C27F79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F85F66-FF09-8AC0-597E-D527F780D4A1}"/>
              </a:ext>
            </a:extLst>
          </p:cNvPr>
          <p:cNvSpPr>
            <a:spLocks noGrp="1"/>
          </p:cNvSpPr>
          <p:nvPr>
            <p:ph type="sldNum" sz="quarter" idx="10"/>
          </p:nvPr>
        </p:nvSpPr>
        <p:spPr/>
        <p:txBody>
          <a:bodyPr/>
          <a:lstStyle/>
          <a:p>
            <a:fld id="{A5E691A8-D493-4FE9-B344-2A4D0DA06EAA}" type="slidenum">
              <a:rPr lang="en-US" smtClean="0"/>
              <a:pPr/>
              <a:t>39</a:t>
            </a:fld>
            <a:endParaRPr lang="en-US"/>
          </a:p>
        </p:txBody>
      </p:sp>
    </p:spTree>
    <p:extLst>
      <p:ext uri="{BB962C8B-B14F-4D97-AF65-F5344CB8AC3E}">
        <p14:creationId xmlns:p14="http://schemas.microsoft.com/office/powerpoint/2010/main" val="2682706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CBC05-7041-A42F-B087-AEA631A1B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4AEA4-B703-8F8D-262C-0EB183731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CDB82F-93FE-503D-304E-D0A3D3A407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FA22C0-463A-303E-9692-4F4CD6B95603}"/>
              </a:ext>
            </a:extLst>
          </p:cNvPr>
          <p:cNvSpPr>
            <a:spLocks noGrp="1"/>
          </p:cNvSpPr>
          <p:nvPr>
            <p:ph type="sldNum" sz="quarter" idx="10"/>
          </p:nvPr>
        </p:nvSpPr>
        <p:spPr/>
        <p:txBody>
          <a:bodyPr/>
          <a:lstStyle/>
          <a:p>
            <a:fld id="{A5E691A8-D493-4FE9-B344-2A4D0DA06EAA}" type="slidenum">
              <a:rPr lang="en-US" smtClean="0"/>
              <a:pPr/>
              <a:t>5</a:t>
            </a:fld>
            <a:endParaRPr lang="en-US"/>
          </a:p>
        </p:txBody>
      </p:sp>
    </p:spTree>
    <p:extLst>
      <p:ext uri="{BB962C8B-B14F-4D97-AF65-F5344CB8AC3E}">
        <p14:creationId xmlns:p14="http://schemas.microsoft.com/office/powerpoint/2010/main" val="1089589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14B84-9CDE-7DDD-93BA-1B9B447BF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62CBB-488E-4AC4-1886-D3D3FEAB6D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10E86-7A78-5A6A-95AB-D1FC82247C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0CFDB2-A1AE-D4F4-EA47-CA7541035545}"/>
              </a:ext>
            </a:extLst>
          </p:cNvPr>
          <p:cNvSpPr>
            <a:spLocks noGrp="1"/>
          </p:cNvSpPr>
          <p:nvPr>
            <p:ph type="sldNum" sz="quarter" idx="10"/>
          </p:nvPr>
        </p:nvSpPr>
        <p:spPr/>
        <p:txBody>
          <a:bodyPr/>
          <a:lstStyle/>
          <a:p>
            <a:fld id="{A5E691A8-D493-4FE9-B344-2A4D0DA06EAA}" type="slidenum">
              <a:rPr lang="en-US" smtClean="0"/>
              <a:pPr/>
              <a:t>6</a:t>
            </a:fld>
            <a:endParaRPr lang="en-US"/>
          </a:p>
        </p:txBody>
      </p:sp>
    </p:spTree>
    <p:extLst>
      <p:ext uri="{BB962C8B-B14F-4D97-AF65-F5344CB8AC3E}">
        <p14:creationId xmlns:p14="http://schemas.microsoft.com/office/powerpoint/2010/main" val="3978779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2EA0D-E49A-3D4B-92FA-08337205F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9AD2C-470A-DF02-002C-A445AFB41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820A3-9BCE-2B9F-B41D-9FCF990346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8D6216-5E2F-C662-EE30-202A7C978C49}"/>
              </a:ext>
            </a:extLst>
          </p:cNvPr>
          <p:cNvSpPr>
            <a:spLocks noGrp="1"/>
          </p:cNvSpPr>
          <p:nvPr>
            <p:ph type="sldNum" sz="quarter" idx="10"/>
          </p:nvPr>
        </p:nvSpPr>
        <p:spPr/>
        <p:txBody>
          <a:bodyPr/>
          <a:lstStyle/>
          <a:p>
            <a:fld id="{A5E691A8-D493-4FE9-B344-2A4D0DA06EAA}" type="slidenum">
              <a:rPr lang="en-US" smtClean="0"/>
              <a:pPr/>
              <a:t>7</a:t>
            </a:fld>
            <a:endParaRPr lang="en-US"/>
          </a:p>
        </p:txBody>
      </p:sp>
    </p:spTree>
    <p:extLst>
      <p:ext uri="{BB962C8B-B14F-4D97-AF65-F5344CB8AC3E}">
        <p14:creationId xmlns:p14="http://schemas.microsoft.com/office/powerpoint/2010/main" val="754526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C04AD-D4FF-29BD-B969-D9BEBD84D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E0978-76E9-63E7-BF02-79697A866B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50BF5-F593-77BA-7E58-D9C4AFC04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62DE0-931E-A884-049B-15837A4ACE5A}"/>
              </a:ext>
            </a:extLst>
          </p:cNvPr>
          <p:cNvSpPr>
            <a:spLocks noGrp="1"/>
          </p:cNvSpPr>
          <p:nvPr>
            <p:ph type="sldNum" sz="quarter" idx="10"/>
          </p:nvPr>
        </p:nvSpPr>
        <p:spPr/>
        <p:txBody>
          <a:bodyPr/>
          <a:lstStyle/>
          <a:p>
            <a:fld id="{A5E691A8-D493-4FE9-B344-2A4D0DA06EAA}" type="slidenum">
              <a:rPr lang="en-US" smtClean="0"/>
              <a:pPr/>
              <a:t>8</a:t>
            </a:fld>
            <a:endParaRPr lang="en-US"/>
          </a:p>
        </p:txBody>
      </p:sp>
    </p:spTree>
    <p:extLst>
      <p:ext uri="{BB962C8B-B14F-4D97-AF65-F5344CB8AC3E}">
        <p14:creationId xmlns:p14="http://schemas.microsoft.com/office/powerpoint/2010/main" val="2604475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B31BF-6768-800B-B545-47978BB97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378F1-284B-C07D-3B1F-B621E9185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99448C-5D63-C6F9-41FB-7BDB9CD68E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E0BBFC-6F1C-84E9-5D7C-9E9EFB237F93}"/>
              </a:ext>
            </a:extLst>
          </p:cNvPr>
          <p:cNvSpPr>
            <a:spLocks noGrp="1"/>
          </p:cNvSpPr>
          <p:nvPr>
            <p:ph type="sldNum" sz="quarter" idx="10"/>
          </p:nvPr>
        </p:nvSpPr>
        <p:spPr/>
        <p:txBody>
          <a:bodyPr/>
          <a:lstStyle/>
          <a:p>
            <a:fld id="{A5E691A8-D493-4FE9-B344-2A4D0DA06EAA}" type="slidenum">
              <a:rPr lang="en-US" smtClean="0"/>
              <a:pPr/>
              <a:t>9</a:t>
            </a:fld>
            <a:endParaRPr lang="en-US"/>
          </a:p>
        </p:txBody>
      </p:sp>
    </p:spTree>
    <p:extLst>
      <p:ext uri="{BB962C8B-B14F-4D97-AF65-F5344CB8AC3E}">
        <p14:creationId xmlns:p14="http://schemas.microsoft.com/office/powerpoint/2010/main" val="2656419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5719E-6396-A93B-CB6D-F6EA0577B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54BD1-AD8A-EF65-96C7-3D97DC1F4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2362D-4F35-7BBC-2803-6201C26BD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F8E661-AFB1-A518-4D89-EBE23590AAE3}"/>
              </a:ext>
            </a:extLst>
          </p:cNvPr>
          <p:cNvSpPr>
            <a:spLocks noGrp="1"/>
          </p:cNvSpPr>
          <p:nvPr>
            <p:ph type="sldNum" sz="quarter" idx="10"/>
          </p:nvPr>
        </p:nvSpPr>
        <p:spPr/>
        <p:txBody>
          <a:bodyPr/>
          <a:lstStyle/>
          <a:p>
            <a:fld id="{A5E691A8-D493-4FE9-B344-2A4D0DA06EAA}" type="slidenum">
              <a:rPr lang="en-US" smtClean="0"/>
              <a:pPr/>
              <a:t>10</a:t>
            </a:fld>
            <a:endParaRPr lang="en-US"/>
          </a:p>
        </p:txBody>
      </p:sp>
    </p:spTree>
    <p:extLst>
      <p:ext uri="{BB962C8B-B14F-4D97-AF65-F5344CB8AC3E}">
        <p14:creationId xmlns:p14="http://schemas.microsoft.com/office/powerpoint/2010/main" val="2894617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183B87-2953-4DA4-93A3-05CBB38C1BF8}" type="datetime1">
              <a:rPr lang="en-US" smtClean="0"/>
              <a:pPr/>
              <a:t>5/14/2026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72490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BBF279-D20D-4745-B3A1-3AC6C35F9F11}" type="datetime1">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412329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EA156B-DC93-4247-A817-15D24246EED7}"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618946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D3AB18-1B21-4FCE-B373-901367808C1E}"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3088306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809F35-9F8A-438A-85CB-C6EC60EEBEF3}"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937047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B1DAE-CB66-46CC-B3E1-5E84E3C5A485}"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017967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76DBDE-1AA3-4B0E-96AF-35B00C1248A2}"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306483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DCD60E-8048-4DB2-B8CB-387223E1308F}"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10512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7D77F0-5511-4F24-8294-3F529963C376}"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143426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0A7460-62E7-4E5A-852F-513BCB9A3547}"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66458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8B493-70DF-4EDA-977E-7A7847383926}" type="datetime1">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3013136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150347-CA8A-4C79-B58A-9EF0AE5D580C}" type="datetime1">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1620244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0A951E-36FE-4161-9853-A456268D9425}" type="datetime1">
              <a:rPr lang="en-US" smtClean="0"/>
              <a:pPr/>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284846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3E9F53-8E7E-48F7-A2AE-4159BB4DBDD8}" type="datetime1">
              <a:rPr lang="en-US" smtClean="0"/>
              <a:pPr/>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64244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0E43A-C16B-4894-AC49-DB631F6BE270}" type="datetime1">
              <a:rPr lang="en-US" smtClean="0"/>
              <a:pPr/>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3832945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F453EC-AEA8-4E97-B6FF-8E50532310DA}" type="datetime1">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1325029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2D334C-7888-49ED-BC29-0FC5D874F1CD}" type="datetime1">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AF350-FF74-4BDD-A6D1-1BB02FCC7B08}" type="slidenum">
              <a:rPr lang="en-US" smtClean="0"/>
              <a:pPr/>
              <a:t>‹#›</a:t>
            </a:fld>
            <a:endParaRPr lang="en-US"/>
          </a:p>
        </p:txBody>
      </p:sp>
    </p:spTree>
    <p:extLst>
      <p:ext uri="{BB962C8B-B14F-4D97-AF65-F5344CB8AC3E}">
        <p14:creationId xmlns:p14="http://schemas.microsoft.com/office/powerpoint/2010/main" val="635841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E9E46E-BED1-45D0-8FBF-772EEA097926}" type="datetime1">
              <a:rPr lang="en-US" smtClean="0"/>
              <a:pPr/>
              <a:t>5/14/2026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AAF350-FF74-4BDD-A6D1-1BB02FCC7B08}" type="slidenum">
              <a:rPr lang="en-US" smtClean="0"/>
              <a:pPr/>
              <a:t>‹#›</a:t>
            </a:fld>
            <a:endParaRPr lang="en-US"/>
          </a:p>
        </p:txBody>
      </p:sp>
    </p:spTree>
    <p:extLst>
      <p:ext uri="{BB962C8B-B14F-4D97-AF65-F5344CB8AC3E}">
        <p14:creationId xmlns:p14="http://schemas.microsoft.com/office/powerpoint/2010/main" val="1707241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3B267-F073-1835-750A-0D1997BDE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80CD2-FFF5-6E60-2856-A9073B679D62}"/>
              </a:ext>
            </a:extLst>
          </p:cNvPr>
          <p:cNvSpPr>
            <a:spLocks noGrp="1"/>
          </p:cNvSpPr>
          <p:nvPr>
            <p:ph type="ctrTitle"/>
          </p:nvPr>
        </p:nvSpPr>
        <p:spPr>
          <a:xfrm>
            <a:off x="873015" y="228082"/>
            <a:ext cx="11146265" cy="2275839"/>
          </a:xfrm>
        </p:spPr>
        <p:txBody>
          <a:bodyPr>
            <a:normAutofit fontScale="90000"/>
          </a:bodyPr>
          <a:lstStyle/>
          <a:p>
            <a:r>
              <a:rPr lang="en-US" sz="3900" b="1" dirty="0">
                <a:solidFill>
                  <a:srgbClr val="0000FF"/>
                </a:solidFill>
                <a:latin typeface="Cambria" panose="02040503050406030204" pitchFamily="18" charset="0"/>
                <a:ea typeface="Cambria" panose="02040503050406030204" pitchFamily="18" charset="0"/>
              </a:rPr>
              <a:t>Heightened Risks in Investing in Real Estate in Developing Countries </a:t>
            </a:r>
            <a:r>
              <a:rPr lang="en-US" sz="2800" b="1" i="1" dirty="0">
                <a:solidFill>
                  <a:srgbClr val="0000FF"/>
                </a:solidFill>
                <a:latin typeface="Cambria" panose="02040503050406030204" pitchFamily="18" charset="0"/>
                <a:ea typeface="Cambria" panose="02040503050406030204" pitchFamily="18" charset="0"/>
              </a:rPr>
              <a:t>growing out of market failure and institutional lapses</a:t>
            </a:r>
            <a:br>
              <a:rPr lang="en-US" sz="3900" b="1" dirty="0">
                <a:solidFill>
                  <a:srgbClr val="0000FF"/>
                </a:solidFill>
                <a:latin typeface="Cambria" panose="02040503050406030204" pitchFamily="18" charset="0"/>
                <a:ea typeface="Cambria" panose="02040503050406030204" pitchFamily="18" charset="0"/>
              </a:rPr>
            </a:br>
            <a:r>
              <a:rPr lang="en-US" sz="3100" b="1" i="1" dirty="0">
                <a:solidFill>
                  <a:srgbClr val="FF0000"/>
                </a:solidFill>
                <a:latin typeface="Cambria" panose="02040503050406030204" pitchFamily="18" charset="0"/>
                <a:ea typeface="Cambria" panose="02040503050406030204" pitchFamily="18" charset="0"/>
              </a:rPr>
              <a:t>Prepared for and Presented at the AREPTA AGM, Midland Hotel, Dodoma, 14-15 May 2026</a:t>
            </a:r>
          </a:p>
        </p:txBody>
      </p:sp>
      <p:sp>
        <p:nvSpPr>
          <p:cNvPr id="3" name="Subtitle 2">
            <a:extLst>
              <a:ext uri="{FF2B5EF4-FFF2-40B4-BE49-F238E27FC236}">
                <a16:creationId xmlns:a16="http://schemas.microsoft.com/office/drawing/2014/main" id="{604B63DD-AD85-1A62-C744-9C476565939B}"/>
              </a:ext>
            </a:extLst>
          </p:cNvPr>
          <p:cNvSpPr>
            <a:spLocks noGrp="1"/>
          </p:cNvSpPr>
          <p:nvPr>
            <p:ph type="subTitle" idx="1"/>
          </p:nvPr>
        </p:nvSpPr>
        <p:spPr>
          <a:xfrm>
            <a:off x="4307841" y="4673600"/>
            <a:ext cx="7404732" cy="2124709"/>
          </a:xfrm>
        </p:spPr>
        <p:txBody>
          <a:bodyPr>
            <a:noAutofit/>
          </a:bodyPr>
          <a:lstStyle/>
          <a:p>
            <a:pPr>
              <a:spcBef>
                <a:spcPts val="0"/>
              </a:spcBef>
              <a:spcAft>
                <a:spcPts val="0"/>
              </a:spcAft>
            </a:pPr>
            <a:r>
              <a:rPr lang="en-US" sz="2800" b="1" dirty="0">
                <a:solidFill>
                  <a:srgbClr val="0000CC"/>
                </a:solidFill>
                <a:latin typeface="Cambria" panose="02040503050406030204" pitchFamily="18" charset="0"/>
                <a:ea typeface="Cambria" panose="02040503050406030204" pitchFamily="18" charset="0"/>
              </a:rPr>
              <a:t>J.M. </a:t>
            </a:r>
            <a:r>
              <a:rPr lang="en-US" sz="2800" b="1" dirty="0" err="1">
                <a:solidFill>
                  <a:srgbClr val="0000CC"/>
                </a:solidFill>
                <a:latin typeface="Cambria" panose="02040503050406030204" pitchFamily="18" charset="0"/>
                <a:ea typeface="Cambria" panose="02040503050406030204" pitchFamily="18" charset="0"/>
              </a:rPr>
              <a:t>Lusugga</a:t>
            </a:r>
            <a:r>
              <a:rPr lang="en-US" sz="2800" b="1" dirty="0">
                <a:solidFill>
                  <a:srgbClr val="0000CC"/>
                </a:solidFill>
                <a:latin typeface="Cambria" panose="02040503050406030204" pitchFamily="18" charset="0"/>
                <a:ea typeface="Cambria" panose="02040503050406030204" pitchFamily="18" charset="0"/>
              </a:rPr>
              <a:t> </a:t>
            </a:r>
            <a:r>
              <a:rPr lang="en-US" sz="2800" b="1" dirty="0" err="1">
                <a:solidFill>
                  <a:srgbClr val="0000CC"/>
                </a:solidFill>
                <a:latin typeface="Cambria" panose="02040503050406030204" pitchFamily="18" charset="0"/>
                <a:ea typeface="Cambria" panose="02040503050406030204" pitchFamily="18" charset="0"/>
              </a:rPr>
              <a:t>Kironde</a:t>
            </a:r>
            <a:r>
              <a:rPr lang="en-US" sz="2800" b="1" dirty="0">
                <a:solidFill>
                  <a:srgbClr val="0000CC"/>
                </a:solidFill>
                <a:latin typeface="Cambria" panose="02040503050406030204" pitchFamily="18" charset="0"/>
                <a:ea typeface="Cambria" panose="02040503050406030204" pitchFamily="18" charset="0"/>
              </a:rPr>
              <a:t>,</a:t>
            </a:r>
          </a:p>
          <a:p>
            <a:pPr>
              <a:spcBef>
                <a:spcPts val="0"/>
              </a:spcBef>
              <a:spcAft>
                <a:spcPts val="0"/>
              </a:spcAft>
            </a:pPr>
            <a:r>
              <a:rPr lang="en-US" sz="2800" b="1" dirty="0">
                <a:solidFill>
                  <a:srgbClr val="0000CC"/>
                </a:solidFill>
                <a:latin typeface="Cambria" panose="02040503050406030204" pitchFamily="18" charset="0"/>
                <a:ea typeface="Cambria" panose="02040503050406030204" pitchFamily="18" charset="0"/>
              </a:rPr>
              <a:t>Prof. Land and Urban Economics &amp; Policy,</a:t>
            </a:r>
          </a:p>
          <a:p>
            <a:pPr>
              <a:spcBef>
                <a:spcPts val="0"/>
              </a:spcBef>
              <a:spcAft>
                <a:spcPts val="0"/>
              </a:spcAft>
            </a:pPr>
            <a:r>
              <a:rPr lang="en-US" sz="2800" b="1" dirty="0">
                <a:solidFill>
                  <a:srgbClr val="0000CC"/>
                </a:solidFill>
                <a:latin typeface="Cambria" panose="02040503050406030204" pitchFamily="18" charset="0"/>
                <a:ea typeface="Cambria" panose="02040503050406030204" pitchFamily="18" charset="0"/>
              </a:rPr>
              <a:t>FRV, Certified Financial Educator</a:t>
            </a:r>
          </a:p>
          <a:p>
            <a:pPr>
              <a:spcBef>
                <a:spcPts val="0"/>
              </a:spcBef>
              <a:spcAft>
                <a:spcPts val="0"/>
              </a:spcAft>
            </a:pPr>
            <a:r>
              <a:rPr lang="en-US" sz="2800" b="1" dirty="0">
                <a:solidFill>
                  <a:srgbClr val="0000CC"/>
                </a:solidFill>
                <a:latin typeface="Cambria" panose="02040503050406030204" pitchFamily="18" charset="0"/>
                <a:ea typeface="Cambria" panose="02040503050406030204" pitchFamily="18" charset="0"/>
              </a:rPr>
              <a:t>Lead Consultant: TKA Company Limited</a:t>
            </a:r>
          </a:p>
          <a:p>
            <a:pPr>
              <a:spcBef>
                <a:spcPts val="0"/>
              </a:spcBef>
              <a:spcAft>
                <a:spcPts val="0"/>
              </a:spcAft>
            </a:pPr>
            <a:r>
              <a:rPr lang="en-US" sz="2800" b="1" dirty="0">
                <a:solidFill>
                  <a:srgbClr val="0000CC"/>
                </a:solidFill>
                <a:latin typeface="Cambria" panose="02040503050406030204" pitchFamily="18" charset="0"/>
                <a:ea typeface="Cambria" panose="02040503050406030204" pitchFamily="18" charset="0"/>
              </a:rPr>
              <a:t>lusuggakironde@gmail.com</a:t>
            </a:r>
          </a:p>
        </p:txBody>
      </p:sp>
      <p:pic>
        <p:nvPicPr>
          <p:cNvPr id="7" name="Picture 6">
            <a:extLst>
              <a:ext uri="{FF2B5EF4-FFF2-40B4-BE49-F238E27FC236}">
                <a16:creationId xmlns:a16="http://schemas.microsoft.com/office/drawing/2014/main" id="{52BE10AA-72E6-8778-8431-13FBC634B4C3}"/>
              </a:ext>
            </a:extLst>
          </p:cNvPr>
          <p:cNvPicPr>
            <a:picLocks noChangeAspect="1"/>
          </p:cNvPicPr>
          <p:nvPr/>
        </p:nvPicPr>
        <p:blipFill>
          <a:blip r:embed="rId2"/>
          <a:srcRect t="10667" b="36741"/>
          <a:stretch>
            <a:fillRect/>
          </a:stretch>
        </p:blipFill>
        <p:spPr>
          <a:xfrm>
            <a:off x="1833246" y="2250033"/>
            <a:ext cx="3465549" cy="2430163"/>
          </a:xfrm>
          <a:prstGeom prst="rect">
            <a:avLst/>
          </a:prstGeom>
        </p:spPr>
      </p:pic>
      <p:pic>
        <p:nvPicPr>
          <p:cNvPr id="11" name="Picture 10">
            <a:extLst>
              <a:ext uri="{FF2B5EF4-FFF2-40B4-BE49-F238E27FC236}">
                <a16:creationId xmlns:a16="http://schemas.microsoft.com/office/drawing/2014/main" id="{EBF49322-05ED-4255-95A2-01C0FEDDD05C}"/>
              </a:ext>
            </a:extLst>
          </p:cNvPr>
          <p:cNvPicPr>
            <a:picLocks noChangeAspect="1"/>
          </p:cNvPicPr>
          <p:nvPr/>
        </p:nvPicPr>
        <p:blipFill>
          <a:blip r:embed="rId3"/>
          <a:srcRect t="13927" b="3851"/>
          <a:stretch>
            <a:fillRect/>
          </a:stretch>
        </p:blipFill>
        <p:spPr>
          <a:xfrm>
            <a:off x="5430875" y="2331489"/>
            <a:ext cx="2216702" cy="2430163"/>
          </a:xfrm>
          <a:prstGeom prst="rect">
            <a:avLst/>
          </a:prstGeom>
        </p:spPr>
      </p:pic>
    </p:spTree>
    <p:extLst>
      <p:ext uri="{BB962C8B-B14F-4D97-AF65-F5344CB8AC3E}">
        <p14:creationId xmlns:p14="http://schemas.microsoft.com/office/powerpoint/2010/main" val="1820042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DE76C-0686-3B61-8C39-B1EEDB701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224E04-E845-D5CC-3178-F33468A9591A}"/>
              </a:ext>
            </a:extLst>
          </p:cNvPr>
          <p:cNvSpPr>
            <a:spLocks noGrp="1"/>
          </p:cNvSpPr>
          <p:nvPr>
            <p:ph type="title"/>
          </p:nvPr>
        </p:nvSpPr>
        <p:spPr>
          <a:xfrm>
            <a:off x="1484309" y="233265"/>
            <a:ext cx="10018713"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Market Failure, more serious in LDCs</a:t>
            </a:r>
          </a:p>
        </p:txBody>
      </p:sp>
      <p:sp>
        <p:nvSpPr>
          <p:cNvPr id="3" name="Content Placeholder 2">
            <a:extLst>
              <a:ext uri="{FF2B5EF4-FFF2-40B4-BE49-F238E27FC236}">
                <a16:creationId xmlns:a16="http://schemas.microsoft.com/office/drawing/2014/main" id="{62DD0F57-F4E6-E4F0-22F5-A7784D401EF7}"/>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Real estate economics accepts that government intervention is necessary to address matters of market failure which include:</a:t>
            </a:r>
          </a:p>
          <a:p>
            <a:pPr lvl="1">
              <a:buClr>
                <a:srgbClr val="FF0000"/>
              </a:buClr>
              <a:buSzPct val="121000"/>
              <a:buFont typeface="Wingdings" panose="05000000000000000000" pitchFamily="2" charset="2"/>
              <a:buChar char="q"/>
            </a:pPr>
            <a:r>
              <a:rPr lang="en-US" sz="2600" dirty="0">
                <a:latin typeface="Cambria" panose="02040503050406030204" pitchFamily="18" charset="0"/>
                <a:ea typeface="Cambria" panose="02040503050406030204" pitchFamily="18" charset="0"/>
              </a:rPr>
              <a:t>Land use planning and development control certainty</a:t>
            </a:r>
          </a:p>
          <a:p>
            <a:pPr lvl="1">
              <a:buClr>
                <a:srgbClr val="FF0000"/>
              </a:buClr>
              <a:buSzPct val="121000"/>
              <a:buFont typeface="Wingdings" panose="05000000000000000000" pitchFamily="2" charset="2"/>
              <a:buChar char="q"/>
            </a:pPr>
            <a:r>
              <a:rPr lang="en-US" sz="2600" dirty="0">
                <a:latin typeface="Cambria" panose="02040503050406030204" pitchFamily="18" charset="0"/>
                <a:ea typeface="Cambria" panose="02040503050406030204" pitchFamily="18" charset="0"/>
              </a:rPr>
              <a:t>Provision of public goods such as public infrastructure</a:t>
            </a:r>
          </a:p>
          <a:p>
            <a:pPr lvl="1">
              <a:buClr>
                <a:srgbClr val="FF0000"/>
              </a:buClr>
              <a:buSzPct val="121000"/>
              <a:buFont typeface="Wingdings" panose="05000000000000000000" pitchFamily="2" charset="2"/>
              <a:buChar char="q"/>
            </a:pPr>
            <a:r>
              <a:rPr lang="en-US" sz="2600" dirty="0">
                <a:latin typeface="Cambria" panose="02040503050406030204" pitchFamily="18" charset="0"/>
                <a:ea typeface="Cambria" panose="02040503050406030204" pitchFamily="18" charset="0"/>
              </a:rPr>
              <a:t>Dealing with externalities</a:t>
            </a:r>
          </a:p>
          <a:p>
            <a:pPr lvl="1">
              <a:buClr>
                <a:srgbClr val="FF0000"/>
              </a:buClr>
              <a:buSzPct val="121000"/>
              <a:buFont typeface="Wingdings" panose="05000000000000000000" pitchFamily="2" charset="2"/>
              <a:buChar char="q"/>
            </a:pPr>
            <a:r>
              <a:rPr lang="en-US" sz="2600" dirty="0">
                <a:latin typeface="Cambria" panose="02040503050406030204" pitchFamily="18" charset="0"/>
                <a:ea typeface="Cambria" panose="02040503050406030204" pitchFamily="18" charset="0"/>
              </a:rPr>
              <a:t> Dealing with information asymmetry and market fuzziness</a:t>
            </a:r>
          </a:p>
        </p:txBody>
      </p:sp>
      <p:sp>
        <p:nvSpPr>
          <p:cNvPr id="5" name="Slide Number Placeholder 4">
            <a:extLst>
              <a:ext uri="{FF2B5EF4-FFF2-40B4-BE49-F238E27FC236}">
                <a16:creationId xmlns:a16="http://schemas.microsoft.com/office/drawing/2014/main" id="{8C6ACA20-E52A-C0DA-9321-CC773275C9B9}"/>
              </a:ext>
            </a:extLst>
          </p:cNvPr>
          <p:cNvSpPr>
            <a:spLocks noGrp="1"/>
          </p:cNvSpPr>
          <p:nvPr>
            <p:ph type="sldNum" sz="quarter" idx="12"/>
          </p:nvPr>
        </p:nvSpPr>
        <p:spPr/>
        <p:txBody>
          <a:bodyPr/>
          <a:lstStyle/>
          <a:p>
            <a:fld id="{2BAAF350-FF74-4BDD-A6D1-1BB02FCC7B08}" type="slidenum">
              <a:rPr lang="en-US" smtClean="0"/>
              <a:pPr/>
              <a:t>10</a:t>
            </a:fld>
            <a:endParaRPr lang="en-US"/>
          </a:p>
        </p:txBody>
      </p:sp>
    </p:spTree>
    <p:extLst>
      <p:ext uri="{BB962C8B-B14F-4D97-AF65-F5344CB8AC3E}">
        <p14:creationId xmlns:p14="http://schemas.microsoft.com/office/powerpoint/2010/main" val="323986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C4DF3-1E69-B490-00A4-845B91A5F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F37F3-7CAD-173C-C074-6F386BF00199}"/>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Land Use Planning and Development Control</a:t>
            </a:r>
          </a:p>
        </p:txBody>
      </p:sp>
      <p:sp>
        <p:nvSpPr>
          <p:cNvPr id="3" name="Content Placeholder 2">
            <a:extLst>
              <a:ext uri="{FF2B5EF4-FFF2-40B4-BE49-F238E27FC236}">
                <a16:creationId xmlns:a16="http://schemas.microsoft.com/office/drawing/2014/main" id="{0767E10F-8B5C-554A-47C5-7A0491FB68F3}"/>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Most real estate in a country like Tanzania is developed in informal or unplanned areas. These lack a land use plan and many times even land for public infrastructure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Towns with Up-to-Date Master Plans	26 (2023/24). See number of LGAs.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But master plans are just on paper, they are not adhered to or enforced and are usually overtaken by rapid urban development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Most Tanzanian urban areas (47), are growing without formal planning guidance. This applies also to townships, trade </a:t>
            </a:r>
            <a:r>
              <a:rPr lang="en-US" sz="2800" dirty="0" err="1">
                <a:latin typeface="Cambria" panose="02040503050406030204" pitchFamily="18" charset="0"/>
                <a:ea typeface="Cambria" panose="02040503050406030204" pitchFamily="18" charset="0"/>
              </a:rPr>
              <a:t>centres</a:t>
            </a:r>
            <a:endParaRPr lang="en-US" sz="2800"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Huge risk to investors</a:t>
            </a:r>
          </a:p>
        </p:txBody>
      </p:sp>
      <p:sp>
        <p:nvSpPr>
          <p:cNvPr id="5" name="Slide Number Placeholder 4">
            <a:extLst>
              <a:ext uri="{FF2B5EF4-FFF2-40B4-BE49-F238E27FC236}">
                <a16:creationId xmlns:a16="http://schemas.microsoft.com/office/drawing/2014/main" id="{A60354EB-2B77-467F-7E5F-0CADAF19D085}"/>
              </a:ext>
            </a:extLst>
          </p:cNvPr>
          <p:cNvSpPr>
            <a:spLocks noGrp="1"/>
          </p:cNvSpPr>
          <p:nvPr>
            <p:ph type="sldNum" sz="quarter" idx="12"/>
          </p:nvPr>
        </p:nvSpPr>
        <p:spPr/>
        <p:txBody>
          <a:bodyPr/>
          <a:lstStyle/>
          <a:p>
            <a:fld id="{2BAAF350-FF74-4BDD-A6D1-1BB02FCC7B08}" type="slidenum">
              <a:rPr lang="en-US" smtClean="0"/>
              <a:pPr/>
              <a:t>11</a:t>
            </a:fld>
            <a:endParaRPr lang="en-US" dirty="0"/>
          </a:p>
        </p:txBody>
      </p:sp>
    </p:spTree>
    <p:extLst>
      <p:ext uri="{BB962C8B-B14F-4D97-AF65-F5344CB8AC3E}">
        <p14:creationId xmlns:p14="http://schemas.microsoft.com/office/powerpoint/2010/main" val="3374680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D2FCC-B855-A65A-90D4-31B10FE0C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CFB8F4-C0F6-95DC-E04E-D2A728701526}"/>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Land Use Planning and Development Control - Administrative areas</a:t>
            </a:r>
          </a:p>
        </p:txBody>
      </p:sp>
      <p:sp>
        <p:nvSpPr>
          <p:cNvPr id="3" name="Content Placeholder 2">
            <a:extLst>
              <a:ext uri="{FF2B5EF4-FFF2-40B4-BE49-F238E27FC236}">
                <a16:creationId xmlns:a16="http://schemas.microsoft.com/office/drawing/2014/main" id="{04ED4A61-80E1-C8B2-3DC6-544554AA5CDE}"/>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a:t>
            </a:r>
          </a:p>
        </p:txBody>
      </p:sp>
      <p:sp>
        <p:nvSpPr>
          <p:cNvPr id="5" name="Slide Number Placeholder 4">
            <a:extLst>
              <a:ext uri="{FF2B5EF4-FFF2-40B4-BE49-F238E27FC236}">
                <a16:creationId xmlns:a16="http://schemas.microsoft.com/office/drawing/2014/main" id="{8C18AB63-202F-27E2-C7B7-D3936E06AD3C}"/>
              </a:ext>
            </a:extLst>
          </p:cNvPr>
          <p:cNvSpPr>
            <a:spLocks noGrp="1"/>
          </p:cNvSpPr>
          <p:nvPr>
            <p:ph type="sldNum" sz="quarter" idx="12"/>
          </p:nvPr>
        </p:nvSpPr>
        <p:spPr/>
        <p:txBody>
          <a:bodyPr/>
          <a:lstStyle/>
          <a:p>
            <a:fld id="{2BAAF350-FF74-4BDD-A6D1-1BB02FCC7B08}" type="slidenum">
              <a:rPr lang="en-US" smtClean="0"/>
              <a:pPr/>
              <a:t>12</a:t>
            </a:fld>
            <a:endParaRPr lang="en-US"/>
          </a:p>
        </p:txBody>
      </p:sp>
      <p:graphicFrame>
        <p:nvGraphicFramePr>
          <p:cNvPr id="8" name="Table 7">
            <a:extLst>
              <a:ext uri="{FF2B5EF4-FFF2-40B4-BE49-F238E27FC236}">
                <a16:creationId xmlns:a16="http://schemas.microsoft.com/office/drawing/2014/main" id="{A641A326-E8AC-6E44-D43A-A30D74B9A1FB}"/>
              </a:ext>
            </a:extLst>
          </p:cNvPr>
          <p:cNvGraphicFramePr>
            <a:graphicFrameLocks noGrp="1"/>
          </p:cNvGraphicFramePr>
          <p:nvPr>
            <p:extLst>
              <p:ext uri="{D42A27DB-BD31-4B8C-83A1-F6EECF244321}">
                <p14:modId xmlns:p14="http://schemas.microsoft.com/office/powerpoint/2010/main" val="362630144"/>
              </p:ext>
            </p:extLst>
          </p:nvPr>
        </p:nvGraphicFramePr>
        <p:xfrm>
          <a:off x="3108959" y="1892647"/>
          <a:ext cx="7660639" cy="2886075"/>
        </p:xfrm>
        <a:graphic>
          <a:graphicData uri="http://schemas.openxmlformats.org/drawingml/2006/table">
            <a:tbl>
              <a:tblPr firstRow="1" firstCol="1" bandRow="1"/>
              <a:tblGrid>
                <a:gridCol w="1156421">
                  <a:extLst>
                    <a:ext uri="{9D8B030D-6E8A-4147-A177-3AD203B41FA5}">
                      <a16:colId xmlns:a16="http://schemas.microsoft.com/office/drawing/2014/main" val="1351328418"/>
                    </a:ext>
                  </a:extLst>
                </a:gridCol>
                <a:gridCol w="3616616">
                  <a:extLst>
                    <a:ext uri="{9D8B030D-6E8A-4147-A177-3AD203B41FA5}">
                      <a16:colId xmlns:a16="http://schemas.microsoft.com/office/drawing/2014/main" val="1774618872"/>
                    </a:ext>
                  </a:extLst>
                </a:gridCol>
                <a:gridCol w="2887602">
                  <a:extLst>
                    <a:ext uri="{9D8B030D-6E8A-4147-A177-3AD203B41FA5}">
                      <a16:colId xmlns:a16="http://schemas.microsoft.com/office/drawing/2014/main" val="2592223092"/>
                    </a:ext>
                  </a:extLst>
                </a:gridCol>
              </a:tblGrid>
              <a:tr h="0">
                <a:tc>
                  <a:txBody>
                    <a:bodyPr/>
                    <a:lstStyle/>
                    <a:p>
                      <a:pPr marL="0" marR="0">
                        <a:lnSpc>
                          <a:spcPct val="115000"/>
                        </a:lnSpc>
                        <a:spcAft>
                          <a:spcPts val="1000"/>
                        </a:spcAft>
                        <a:buNone/>
                      </a:pP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SNo</a:t>
                      </a:r>
                      <a:endParaRPr lang="en-US" sz="20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b="1" dirty="0">
                          <a:effectLst/>
                          <a:latin typeface="Cambria" panose="02040503050406030204" pitchFamily="18" charset="0"/>
                          <a:ea typeface="Cambria" panose="02040503050406030204" pitchFamily="18" charset="0"/>
                          <a:cs typeface="Times New Roman" panose="02020603050405020304" pitchFamily="18" charset="0"/>
                        </a:rPr>
                        <a:t>Administrative classification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b="1" dirty="0">
                          <a:effectLst/>
                          <a:latin typeface="Cambria" panose="02040503050406030204" pitchFamily="18" charset="0"/>
                          <a:ea typeface="Cambria" panose="02040503050406030204" pitchFamily="18" charset="0"/>
                          <a:cs typeface="Times New Roman" panose="02020603050405020304" pitchFamily="18" charset="0"/>
                        </a:rPr>
                        <a:t>Number (Mainland)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360077"/>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Regions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2831843"/>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Districts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136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3425752"/>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Local government Authorities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184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9201036"/>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Cities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2479298"/>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Municipalities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9126733"/>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Town Councils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016749"/>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District Councils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137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3720112"/>
                  </a:ext>
                </a:extLst>
              </a:tr>
              <a:tr h="0">
                <a:tc>
                  <a:txBody>
                    <a:bodyPr/>
                    <a:lstStyle/>
                    <a:p>
                      <a:pPr marL="0" marR="0" lvl="0" indent="0">
                        <a:lnSpc>
                          <a:spcPct val="115000"/>
                        </a:lnSpc>
                        <a:spcAft>
                          <a:spcPts val="1000"/>
                        </a:spcAft>
                        <a:buFont typeface="+mj-l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a:effectLst/>
                          <a:latin typeface="Cambria" panose="02040503050406030204" pitchFamily="18" charset="0"/>
                          <a:ea typeface="Cambria" panose="02040503050406030204" pitchFamily="18" charset="0"/>
                          <a:cs typeface="Times New Roman" panose="02020603050405020304" pitchFamily="18" charset="0"/>
                        </a:rPr>
                        <a:t>Township authorities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2000" dirty="0">
                          <a:effectLst/>
                          <a:latin typeface="Cambria" panose="02040503050406030204" pitchFamily="18" charset="0"/>
                          <a:ea typeface="Cambria" panose="02040503050406030204" pitchFamily="18" charset="0"/>
                          <a:cs typeface="Times New Roman" panose="02020603050405020304" pitchFamily="18" charset="0"/>
                        </a:rPr>
                        <a:t>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4651061"/>
                  </a:ext>
                </a:extLst>
              </a:tr>
            </a:tbl>
          </a:graphicData>
        </a:graphic>
      </p:graphicFrame>
    </p:spTree>
    <p:extLst>
      <p:ext uri="{BB962C8B-B14F-4D97-AF65-F5344CB8AC3E}">
        <p14:creationId xmlns:p14="http://schemas.microsoft.com/office/powerpoint/2010/main" val="2863220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2E1C-5449-C02E-96F4-1F1253286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E0228-0BDB-2A23-36C9-63A8198AE245}"/>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Weak Land Use Planning and Development Control</a:t>
            </a:r>
          </a:p>
        </p:txBody>
      </p:sp>
      <p:sp>
        <p:nvSpPr>
          <p:cNvPr id="3" name="Content Placeholder 2">
            <a:extLst>
              <a:ext uri="{FF2B5EF4-FFF2-40B4-BE49-F238E27FC236}">
                <a16:creationId xmlns:a16="http://schemas.microsoft.com/office/drawing/2014/main" id="{946C3916-FDED-1927-76BA-337C76E6DCED}"/>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Weak Urban Planning Enforcement: Zoning regulations exist but are weakly, or not at all, enforced.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Developers build outside permitted zones; ignore building regulations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Public authorities lack technical capacity and political will to enforce planning codes.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Results in uncontrolled development, traffic congestion, mixed-use conflicts, and loss of public space.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Corruption may also play a part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Increases risks for real estate investors</a:t>
            </a:r>
          </a:p>
        </p:txBody>
      </p:sp>
      <p:sp>
        <p:nvSpPr>
          <p:cNvPr id="5" name="Slide Number Placeholder 4">
            <a:extLst>
              <a:ext uri="{FF2B5EF4-FFF2-40B4-BE49-F238E27FC236}">
                <a16:creationId xmlns:a16="http://schemas.microsoft.com/office/drawing/2014/main" id="{311AD74D-EE6D-A66F-860D-A583A88B4BCA}"/>
              </a:ext>
            </a:extLst>
          </p:cNvPr>
          <p:cNvSpPr>
            <a:spLocks noGrp="1"/>
          </p:cNvSpPr>
          <p:nvPr>
            <p:ph type="sldNum" sz="quarter" idx="12"/>
          </p:nvPr>
        </p:nvSpPr>
        <p:spPr/>
        <p:txBody>
          <a:bodyPr/>
          <a:lstStyle/>
          <a:p>
            <a:fld id="{2BAAF350-FF74-4BDD-A6D1-1BB02FCC7B08}" type="slidenum">
              <a:rPr lang="en-US" smtClean="0"/>
              <a:pPr/>
              <a:t>13</a:t>
            </a:fld>
            <a:endParaRPr lang="en-US"/>
          </a:p>
        </p:txBody>
      </p:sp>
    </p:spTree>
    <p:extLst>
      <p:ext uri="{BB962C8B-B14F-4D97-AF65-F5344CB8AC3E}">
        <p14:creationId xmlns:p14="http://schemas.microsoft.com/office/powerpoint/2010/main" val="217770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D6D68-D422-014F-3D5F-C1067F378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0B3E8-6BC6-020C-1A5E-8233AEBFD807}"/>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Weak Land Use Planning and Development Control</a:t>
            </a:r>
          </a:p>
        </p:txBody>
      </p:sp>
      <p:pic>
        <p:nvPicPr>
          <p:cNvPr id="4" name="Content Placeholder 3" descr="Kariakoo building collapse sparks ...">
            <a:extLst>
              <a:ext uri="{FF2B5EF4-FFF2-40B4-BE49-F238E27FC236}">
                <a16:creationId xmlns:a16="http://schemas.microsoft.com/office/drawing/2014/main" id="{1CFF901E-7974-729D-2B73-A39B8AAEE79A}"/>
              </a:ext>
            </a:extLst>
          </p:cNvPr>
          <p:cNvPicPr>
            <a:picLocks noGrp="1" noChangeAspect="1"/>
          </p:cNvPicPr>
          <p:nvPr>
            <p:ph idx="1"/>
          </p:nvPr>
        </p:nvPicPr>
        <p:blipFill>
          <a:blip r:embed="rId3"/>
          <a:stretch>
            <a:fillRect/>
          </a:stretch>
        </p:blipFill>
        <p:spPr>
          <a:xfrm>
            <a:off x="1186092" y="1594961"/>
            <a:ext cx="4889588" cy="2738169"/>
          </a:xfrm>
          <a:prstGeom prst="rect">
            <a:avLst/>
          </a:prstGeom>
        </p:spPr>
      </p:pic>
      <p:sp>
        <p:nvSpPr>
          <p:cNvPr id="5" name="Slide Number Placeholder 4">
            <a:extLst>
              <a:ext uri="{FF2B5EF4-FFF2-40B4-BE49-F238E27FC236}">
                <a16:creationId xmlns:a16="http://schemas.microsoft.com/office/drawing/2014/main" id="{085777EA-D22F-FD6B-3D4F-916C205A532D}"/>
              </a:ext>
            </a:extLst>
          </p:cNvPr>
          <p:cNvSpPr>
            <a:spLocks noGrp="1"/>
          </p:cNvSpPr>
          <p:nvPr>
            <p:ph type="sldNum" sz="quarter" idx="12"/>
          </p:nvPr>
        </p:nvSpPr>
        <p:spPr/>
        <p:txBody>
          <a:bodyPr/>
          <a:lstStyle/>
          <a:p>
            <a:fld id="{2BAAF350-FF74-4BDD-A6D1-1BB02FCC7B08}" type="slidenum">
              <a:rPr lang="en-US" smtClean="0"/>
              <a:pPr/>
              <a:t>14</a:t>
            </a:fld>
            <a:endParaRPr lang="en-US"/>
          </a:p>
        </p:txBody>
      </p:sp>
      <p:sp>
        <p:nvSpPr>
          <p:cNvPr id="6" name="TextBox 5">
            <a:extLst>
              <a:ext uri="{FF2B5EF4-FFF2-40B4-BE49-F238E27FC236}">
                <a16:creationId xmlns:a16="http://schemas.microsoft.com/office/drawing/2014/main" id="{169CED14-60A9-C870-E891-F85C07A3C322}"/>
              </a:ext>
            </a:extLst>
          </p:cNvPr>
          <p:cNvSpPr txBox="1"/>
          <p:nvPr/>
        </p:nvSpPr>
        <p:spPr>
          <a:xfrm>
            <a:off x="6146800" y="1635760"/>
            <a:ext cx="3931296" cy="304698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latin typeface="Cambria" panose="02040503050406030204" pitchFamily="18" charset="0"/>
                <a:ea typeface="Cambria" panose="02040503050406030204" pitchFamily="18" charset="0"/>
              </a:rPr>
              <a:t>Collapsed multistorey building in Kariakoo. Non- adherence to building regulations suspected.</a:t>
            </a:r>
          </a:p>
          <a:p>
            <a:r>
              <a:rPr lang="en-US" sz="2400" dirty="0">
                <a:latin typeface="Cambria" panose="02040503050406030204" pitchFamily="18" charset="0"/>
                <a:ea typeface="Cambria" panose="02040503050406030204" pitchFamily="18" charset="0"/>
              </a:rPr>
              <a:t>The Citizen wrote in November 2013: Kariakoo Multi-story buildings, a time bomb</a:t>
            </a:r>
          </a:p>
        </p:txBody>
      </p:sp>
      <p:sp>
        <p:nvSpPr>
          <p:cNvPr id="7" name="TextBox 6">
            <a:extLst>
              <a:ext uri="{FF2B5EF4-FFF2-40B4-BE49-F238E27FC236}">
                <a16:creationId xmlns:a16="http://schemas.microsoft.com/office/drawing/2014/main" id="{21940E67-5341-E081-4EA5-65C8897F2548}"/>
              </a:ext>
            </a:extLst>
          </p:cNvPr>
          <p:cNvSpPr txBox="1"/>
          <p:nvPr/>
        </p:nvSpPr>
        <p:spPr>
          <a:xfrm>
            <a:off x="1127760" y="4764028"/>
            <a:ext cx="8128000"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latin typeface="Cambria" panose="02040503050406030204" pitchFamily="18" charset="0"/>
                <a:ea typeface="Cambria" panose="02040503050406030204" pitchFamily="18" charset="0"/>
              </a:rPr>
              <a:t>A four-story commercial building collapsed in Dar es Salaam's bustling Kariakoo market area on Saturday, November 16, 2024, resulting in a tragic death toll of 29 and at least 88 injuries.  Investigations ordered</a:t>
            </a:r>
          </a:p>
        </p:txBody>
      </p:sp>
    </p:spTree>
    <p:extLst>
      <p:ext uri="{BB962C8B-B14F-4D97-AF65-F5344CB8AC3E}">
        <p14:creationId xmlns:p14="http://schemas.microsoft.com/office/powerpoint/2010/main" val="3631628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AA0B-3685-A79D-333E-A5B02B39F1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E15D2-092A-7F89-7AC7-1CE6553A5E1A}"/>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Weak Planning and Development Control</a:t>
            </a:r>
          </a:p>
        </p:txBody>
      </p:sp>
      <p:sp>
        <p:nvSpPr>
          <p:cNvPr id="3" name="Content Placeholder 2">
            <a:extLst>
              <a:ext uri="{FF2B5EF4-FFF2-40B4-BE49-F238E27FC236}">
                <a16:creationId xmlns:a16="http://schemas.microsoft.com/office/drawing/2014/main" id="{6BAAAA0B-610A-6195-4A6C-AC9A8A9F2F12}"/>
              </a:ext>
            </a:extLst>
          </p:cNvPr>
          <p:cNvSpPr>
            <a:spLocks noGrp="1"/>
          </p:cNvSpPr>
          <p:nvPr>
            <p:ph idx="1"/>
          </p:nvPr>
        </p:nvSpPr>
        <p:spPr>
          <a:xfrm>
            <a:off x="1422401" y="1473200"/>
            <a:ext cx="5730239" cy="4992688"/>
          </a:xfrm>
        </p:spPr>
        <p:txBody>
          <a:bodyPr>
            <a:noAutofit/>
          </a:bodyPr>
          <a:lstStyle/>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Investors expect certainty in the land use approved for an area</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Incompatible land uses, ignoring of set backs and plot ratios increase the risk to real estate</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One may invest expecting a certain view of an open space, only to find that the view is blocked, or are turned into a concrete jungle. You build for residences, commercial </a:t>
            </a:r>
            <a:r>
              <a:rPr lang="en-US" dirty="0" err="1">
                <a:latin typeface="Cambria" panose="02040503050406030204" pitchFamily="18" charset="0"/>
                <a:ea typeface="Cambria" panose="02040503050406030204" pitchFamily="18" charset="0"/>
              </a:rPr>
              <a:t>comesin</a:t>
            </a:r>
            <a:endParaRPr lang="en-US"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Action for global warming resilience </a:t>
            </a:r>
            <a:r>
              <a:rPr lang="en-US" dirty="0" err="1">
                <a:latin typeface="Cambria" panose="02040503050406030204" pitchFamily="18" charset="0"/>
                <a:ea typeface="Cambria" panose="02040503050406030204" pitchFamily="18" charset="0"/>
              </a:rPr>
              <a:t>eg</a:t>
            </a:r>
            <a:r>
              <a:rPr lang="en-US" dirty="0">
                <a:latin typeface="Cambria" panose="02040503050406030204" pitchFamily="18" charset="0"/>
                <a:ea typeface="Cambria" panose="02040503050406030204" pitchFamily="18" charset="0"/>
              </a:rPr>
              <a:t> urban forests, trees, wetlands may all be thwarted</a:t>
            </a:r>
          </a:p>
        </p:txBody>
      </p:sp>
      <p:sp>
        <p:nvSpPr>
          <p:cNvPr id="5" name="Slide Number Placeholder 4">
            <a:extLst>
              <a:ext uri="{FF2B5EF4-FFF2-40B4-BE49-F238E27FC236}">
                <a16:creationId xmlns:a16="http://schemas.microsoft.com/office/drawing/2014/main" id="{7208D9C9-C539-06C8-BFD5-F4FDD9540C01}"/>
              </a:ext>
            </a:extLst>
          </p:cNvPr>
          <p:cNvSpPr>
            <a:spLocks noGrp="1"/>
          </p:cNvSpPr>
          <p:nvPr>
            <p:ph type="sldNum" sz="quarter" idx="12"/>
          </p:nvPr>
        </p:nvSpPr>
        <p:spPr/>
        <p:txBody>
          <a:bodyPr/>
          <a:lstStyle/>
          <a:p>
            <a:fld id="{2BAAF350-FF74-4BDD-A6D1-1BB02FCC7B08}" type="slidenum">
              <a:rPr lang="en-US" smtClean="0"/>
              <a:pPr/>
              <a:t>15</a:t>
            </a:fld>
            <a:endParaRPr lang="en-US"/>
          </a:p>
        </p:txBody>
      </p:sp>
      <p:pic>
        <p:nvPicPr>
          <p:cNvPr id="7" name="Picture 6">
            <a:extLst>
              <a:ext uri="{FF2B5EF4-FFF2-40B4-BE49-F238E27FC236}">
                <a16:creationId xmlns:a16="http://schemas.microsoft.com/office/drawing/2014/main" id="{760CFB0F-4897-24C6-8444-A61F13004200}"/>
              </a:ext>
            </a:extLst>
          </p:cNvPr>
          <p:cNvPicPr>
            <a:picLocks noChangeAspect="1"/>
          </p:cNvPicPr>
          <p:nvPr/>
        </p:nvPicPr>
        <p:blipFill>
          <a:blip r:embed="rId3"/>
          <a:stretch>
            <a:fillRect/>
          </a:stretch>
        </p:blipFill>
        <p:spPr>
          <a:xfrm>
            <a:off x="7152640" y="1259840"/>
            <a:ext cx="4775199" cy="3581399"/>
          </a:xfrm>
          <a:prstGeom prst="rect">
            <a:avLst/>
          </a:prstGeom>
        </p:spPr>
      </p:pic>
      <p:sp>
        <p:nvSpPr>
          <p:cNvPr id="8" name="TextBox 7">
            <a:extLst>
              <a:ext uri="{FF2B5EF4-FFF2-40B4-BE49-F238E27FC236}">
                <a16:creationId xmlns:a16="http://schemas.microsoft.com/office/drawing/2014/main" id="{7AEF2A49-86FC-12C8-0745-B2534D9D825E}"/>
              </a:ext>
            </a:extLst>
          </p:cNvPr>
          <p:cNvSpPr txBox="1"/>
          <p:nvPr/>
        </p:nvSpPr>
        <p:spPr>
          <a:xfrm>
            <a:off x="7386320" y="4988560"/>
            <a:ext cx="4389120"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latin typeface="Aharoni" panose="02010803020104030203" pitchFamily="2" charset="-79"/>
                <a:cs typeface="Aharoni" panose="02010803020104030203" pitchFamily="2" charset="-79"/>
              </a:rPr>
              <a:t>Some of these buildings may not be adhering to building regulations </a:t>
            </a:r>
            <a:r>
              <a:rPr lang="en-US" dirty="0" err="1">
                <a:latin typeface="Aharoni" panose="02010803020104030203" pitchFamily="2" charset="-79"/>
                <a:cs typeface="Aharoni" panose="02010803020104030203" pitchFamily="2" charset="-79"/>
              </a:rPr>
              <a:t>eg</a:t>
            </a:r>
            <a:r>
              <a:rPr lang="en-US" dirty="0">
                <a:latin typeface="Aharoni" panose="02010803020104030203" pitchFamily="2" charset="-79"/>
                <a:cs typeface="Aharoni" panose="02010803020104030203" pitchFamily="2" charset="-79"/>
              </a:rPr>
              <a:t> plot ratios and set backs.</a:t>
            </a:r>
          </a:p>
          <a:p>
            <a:r>
              <a:rPr lang="en-US" dirty="0">
                <a:latin typeface="Aharoni" panose="02010803020104030203" pitchFamily="2" charset="-79"/>
                <a:cs typeface="Aharoni" panose="02010803020104030203" pitchFamily="2" charset="-79"/>
              </a:rPr>
              <a:t>Kariakoo, </a:t>
            </a:r>
            <a:r>
              <a:rPr lang="en-US" dirty="0" err="1">
                <a:latin typeface="Aharoni" panose="02010803020104030203" pitchFamily="2" charset="-79"/>
                <a:cs typeface="Aharoni" panose="02010803020104030203" pitchFamily="2" charset="-79"/>
              </a:rPr>
              <a:t>Oysterday</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Upanga</a:t>
            </a:r>
            <a:r>
              <a:rPr lang="en-US" dirty="0">
                <a:latin typeface="Aharoni" panose="02010803020104030203" pitchFamily="2" charset="-79"/>
                <a:cs typeface="Aharoni" panose="02010803020104030203" pitchFamily="2" charset="-79"/>
              </a:rPr>
              <a:t>, all going up uncontrollably</a:t>
            </a:r>
          </a:p>
        </p:txBody>
      </p:sp>
    </p:spTree>
    <p:extLst>
      <p:ext uri="{BB962C8B-B14F-4D97-AF65-F5344CB8AC3E}">
        <p14:creationId xmlns:p14="http://schemas.microsoft.com/office/powerpoint/2010/main" val="917506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5BBDF-2DEF-A445-3358-A5682141D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07935-F753-0639-57D2-6A2FD5396481}"/>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a:t>
            </a:r>
          </a:p>
        </p:txBody>
      </p:sp>
      <p:sp>
        <p:nvSpPr>
          <p:cNvPr id="3" name="Content Placeholder 2">
            <a:extLst>
              <a:ext uri="{FF2B5EF4-FFF2-40B4-BE49-F238E27FC236}">
                <a16:creationId xmlns:a16="http://schemas.microsoft.com/office/drawing/2014/main" id="{313B72D7-C3BA-0632-F0A1-556358F01021}"/>
              </a:ext>
            </a:extLst>
          </p:cNvPr>
          <p:cNvSpPr>
            <a:spLocks noGrp="1"/>
          </p:cNvSpPr>
          <p:nvPr>
            <p:ph idx="1"/>
          </p:nvPr>
        </p:nvSpPr>
        <p:spPr>
          <a:xfrm>
            <a:off x="1422401" y="1473200"/>
            <a:ext cx="10149840"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Way back in the 1970s, during the Sites and Services Project, it was decided to cut down on infrastructure, to save on costs: unmade roads and drains, stand water pipes per 50 plots.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This has become the norm even in planned areas: development first, infrastructure later</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Most roads are unmade, not to standards, lack important aspects such as drains; water and electricity networks inadequate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Makes it difficult and expensive to develop, maintain real estate</a:t>
            </a:r>
          </a:p>
        </p:txBody>
      </p:sp>
      <p:sp>
        <p:nvSpPr>
          <p:cNvPr id="5" name="Slide Number Placeholder 4">
            <a:extLst>
              <a:ext uri="{FF2B5EF4-FFF2-40B4-BE49-F238E27FC236}">
                <a16:creationId xmlns:a16="http://schemas.microsoft.com/office/drawing/2014/main" id="{EE09A39A-FF0D-1FD5-9196-E4D3A5013C00}"/>
              </a:ext>
            </a:extLst>
          </p:cNvPr>
          <p:cNvSpPr>
            <a:spLocks noGrp="1"/>
          </p:cNvSpPr>
          <p:nvPr>
            <p:ph type="sldNum" sz="quarter" idx="12"/>
          </p:nvPr>
        </p:nvSpPr>
        <p:spPr/>
        <p:txBody>
          <a:bodyPr/>
          <a:lstStyle/>
          <a:p>
            <a:fld id="{2BAAF350-FF74-4BDD-A6D1-1BB02FCC7B08}" type="slidenum">
              <a:rPr lang="en-US" smtClean="0"/>
              <a:pPr/>
              <a:t>16</a:t>
            </a:fld>
            <a:endParaRPr lang="en-US"/>
          </a:p>
        </p:txBody>
      </p:sp>
    </p:spTree>
    <p:extLst>
      <p:ext uri="{BB962C8B-B14F-4D97-AF65-F5344CB8AC3E}">
        <p14:creationId xmlns:p14="http://schemas.microsoft.com/office/powerpoint/2010/main" val="129388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E893D-A287-20FD-DEF4-19A2B406D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486BC-DEFD-637E-A8F4-53DFBD30DD4F}"/>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a:t>
            </a:r>
          </a:p>
        </p:txBody>
      </p:sp>
      <p:sp>
        <p:nvSpPr>
          <p:cNvPr id="5" name="Slide Number Placeholder 4">
            <a:extLst>
              <a:ext uri="{FF2B5EF4-FFF2-40B4-BE49-F238E27FC236}">
                <a16:creationId xmlns:a16="http://schemas.microsoft.com/office/drawing/2014/main" id="{10069572-155D-54B9-60C4-08AFE4F704B2}"/>
              </a:ext>
            </a:extLst>
          </p:cNvPr>
          <p:cNvSpPr>
            <a:spLocks noGrp="1"/>
          </p:cNvSpPr>
          <p:nvPr>
            <p:ph type="sldNum" sz="quarter" idx="12"/>
          </p:nvPr>
        </p:nvSpPr>
        <p:spPr/>
        <p:txBody>
          <a:bodyPr/>
          <a:lstStyle/>
          <a:p>
            <a:fld id="{2BAAF350-FF74-4BDD-A6D1-1BB02FCC7B08}" type="slidenum">
              <a:rPr lang="en-US" smtClean="0"/>
              <a:pPr/>
              <a:t>17</a:t>
            </a:fld>
            <a:endParaRPr lang="en-US"/>
          </a:p>
        </p:txBody>
      </p:sp>
      <p:pic>
        <p:nvPicPr>
          <p:cNvPr id="4" name="Content Placeholder 3">
            <a:extLst>
              <a:ext uri="{FF2B5EF4-FFF2-40B4-BE49-F238E27FC236}">
                <a16:creationId xmlns:a16="http://schemas.microsoft.com/office/drawing/2014/main" id="{2EF90DF0-B3AC-8A26-A17E-E36B79A69BF4}"/>
              </a:ext>
            </a:extLst>
          </p:cNvPr>
          <p:cNvPicPr>
            <a:picLocks noGrp="1" noChangeAspect="1"/>
          </p:cNvPicPr>
          <p:nvPr>
            <p:ph idx="1"/>
          </p:nvPr>
        </p:nvPicPr>
        <p:blipFill>
          <a:blip r:embed="rId3"/>
          <a:stretch>
            <a:fillRect/>
          </a:stretch>
        </p:blipFill>
        <p:spPr>
          <a:xfrm>
            <a:off x="1585276" y="1271270"/>
            <a:ext cx="4435141" cy="2496820"/>
          </a:xfrm>
          <a:prstGeom prst="rect">
            <a:avLst/>
          </a:prstGeom>
        </p:spPr>
      </p:pic>
      <p:pic>
        <p:nvPicPr>
          <p:cNvPr id="8" name="Picture 7">
            <a:extLst>
              <a:ext uri="{FF2B5EF4-FFF2-40B4-BE49-F238E27FC236}">
                <a16:creationId xmlns:a16="http://schemas.microsoft.com/office/drawing/2014/main" id="{8E83248A-F498-EBDD-73C8-4E2358885ED3}"/>
              </a:ext>
            </a:extLst>
          </p:cNvPr>
          <p:cNvPicPr>
            <a:picLocks noChangeAspect="1"/>
          </p:cNvPicPr>
          <p:nvPr/>
        </p:nvPicPr>
        <p:blipFill>
          <a:blip r:embed="rId4"/>
          <a:stretch>
            <a:fillRect/>
          </a:stretch>
        </p:blipFill>
        <p:spPr>
          <a:xfrm>
            <a:off x="6183312" y="1458960"/>
            <a:ext cx="3306128" cy="4408171"/>
          </a:xfrm>
          <a:prstGeom prst="rect">
            <a:avLst/>
          </a:prstGeom>
        </p:spPr>
      </p:pic>
      <p:sp>
        <p:nvSpPr>
          <p:cNvPr id="9" name="TextBox 8">
            <a:extLst>
              <a:ext uri="{FF2B5EF4-FFF2-40B4-BE49-F238E27FC236}">
                <a16:creationId xmlns:a16="http://schemas.microsoft.com/office/drawing/2014/main" id="{67450C8E-7F64-D036-33D9-F66DCB9D0ECB}"/>
              </a:ext>
            </a:extLst>
          </p:cNvPr>
          <p:cNvSpPr txBox="1"/>
          <p:nvPr/>
        </p:nvSpPr>
        <p:spPr>
          <a:xfrm>
            <a:off x="1585276" y="3935194"/>
            <a:ext cx="4150996"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latin typeface="Cambria" panose="02040503050406030204" pitchFamily="18" charset="0"/>
                <a:ea typeface="Cambria" panose="02040503050406030204" pitchFamily="18" charset="0"/>
              </a:rPr>
              <a:t>The ideal standards of a road in a planned area: tarmacked, pedestrian walkaway and a drain for surface water transport. Such roads are rare in LDCs.</a:t>
            </a:r>
          </a:p>
          <a:p>
            <a:r>
              <a:rPr lang="en-US" sz="2000" i="1" dirty="0">
                <a:solidFill>
                  <a:srgbClr val="FF0000"/>
                </a:solidFill>
                <a:latin typeface="Aharoni" panose="02010803020104030203" pitchFamily="2" charset="-79"/>
                <a:ea typeface="Cambria" panose="02040503050406030204" pitchFamily="18" charset="0"/>
                <a:cs typeface="Aharoni" panose="02010803020104030203" pitchFamily="2" charset="-79"/>
              </a:rPr>
              <a:t>BUT, uncoordinated infrastructure, such as drains, may solve a problem in one area, cause flooding elsewhere</a:t>
            </a:r>
          </a:p>
        </p:txBody>
      </p:sp>
      <p:sp>
        <p:nvSpPr>
          <p:cNvPr id="10" name="TextBox 9">
            <a:extLst>
              <a:ext uri="{FF2B5EF4-FFF2-40B4-BE49-F238E27FC236}">
                <a16:creationId xmlns:a16="http://schemas.microsoft.com/office/drawing/2014/main" id="{56495A5A-1836-CEC5-2E7F-D7DD04AF6EDC}"/>
              </a:ext>
            </a:extLst>
          </p:cNvPr>
          <p:cNvSpPr txBox="1"/>
          <p:nvPr/>
        </p:nvSpPr>
        <p:spPr>
          <a:xfrm>
            <a:off x="9936480" y="1458960"/>
            <a:ext cx="2103120"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latin typeface="Cambria" panose="02040503050406030204" pitchFamily="18" charset="0"/>
                <a:ea typeface="Cambria" panose="02040503050406030204" pitchFamily="18" charset="0"/>
              </a:rPr>
              <a:t>A “road” in a planned area of </a:t>
            </a:r>
            <a:r>
              <a:rPr lang="en-US" sz="2000" dirty="0" err="1">
                <a:latin typeface="Cambria" panose="02040503050406030204" pitchFamily="18" charset="0"/>
                <a:ea typeface="Cambria" panose="02040503050406030204" pitchFamily="18" charset="0"/>
              </a:rPr>
              <a:t>Mbweni</a:t>
            </a:r>
            <a:r>
              <a:rPr lang="en-US" sz="2000" dirty="0">
                <a:latin typeface="Cambria" panose="02040503050406030204" pitchFamily="18" charset="0"/>
                <a:ea typeface="Cambria" panose="02040503050406030204" pitchFamily="18" charset="0"/>
              </a:rPr>
              <a:t>. Behind the walls, partly hidden, are newly developed residential units, Besides being unkept, the road floods regularly.</a:t>
            </a:r>
          </a:p>
          <a:p>
            <a:r>
              <a:rPr lang="en-US" sz="2000" dirty="0">
                <a:latin typeface="Cambria" panose="02040503050406030204" pitchFamily="18" charset="0"/>
                <a:ea typeface="Cambria" panose="02040503050406030204" pitchFamily="18" charset="0"/>
              </a:rPr>
              <a:t>High risk for real estate investing</a:t>
            </a:r>
          </a:p>
        </p:txBody>
      </p:sp>
    </p:spTree>
    <p:extLst>
      <p:ext uri="{BB962C8B-B14F-4D97-AF65-F5344CB8AC3E}">
        <p14:creationId xmlns:p14="http://schemas.microsoft.com/office/powerpoint/2010/main" val="3944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949E-098E-1F4B-4458-CEE579829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270404-82A2-AB9F-BCE4-56EABD83632C}"/>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 </a:t>
            </a:r>
            <a:r>
              <a:rPr lang="en-US" sz="4400" b="1" i="1" dirty="0">
                <a:solidFill>
                  <a:srgbClr val="0000FF"/>
                </a:solidFill>
                <a:latin typeface="Cambria" panose="02040503050406030204" pitchFamily="18" charset="0"/>
                <a:ea typeface="Cambria" panose="02040503050406030204" pitchFamily="18" charset="0"/>
              </a:rPr>
              <a:t>Status of TARURA Roads, 2022</a:t>
            </a:r>
          </a:p>
        </p:txBody>
      </p:sp>
      <p:pic>
        <p:nvPicPr>
          <p:cNvPr id="6" name="Content Placeholder 5">
            <a:extLst>
              <a:ext uri="{FF2B5EF4-FFF2-40B4-BE49-F238E27FC236}">
                <a16:creationId xmlns:a16="http://schemas.microsoft.com/office/drawing/2014/main" id="{09003975-7960-0AC5-771F-68FB1412B40E}"/>
              </a:ext>
            </a:extLst>
          </p:cNvPr>
          <p:cNvPicPr>
            <a:picLocks noGrp="1" noChangeAspect="1"/>
          </p:cNvPicPr>
          <p:nvPr>
            <p:ph idx="1"/>
          </p:nvPr>
        </p:nvPicPr>
        <p:blipFill>
          <a:blip r:embed="rId3"/>
          <a:stretch>
            <a:fillRect/>
          </a:stretch>
        </p:blipFill>
        <p:spPr>
          <a:xfrm>
            <a:off x="1782677" y="1753686"/>
            <a:ext cx="9169179" cy="2786113"/>
          </a:xfrm>
          <a:prstGeom prst="rect">
            <a:avLst/>
          </a:prstGeom>
        </p:spPr>
      </p:pic>
      <p:sp>
        <p:nvSpPr>
          <p:cNvPr id="5" name="Slide Number Placeholder 4">
            <a:extLst>
              <a:ext uri="{FF2B5EF4-FFF2-40B4-BE49-F238E27FC236}">
                <a16:creationId xmlns:a16="http://schemas.microsoft.com/office/drawing/2014/main" id="{4E8C105F-BDFD-97A3-B385-1CEC7906AEF3}"/>
              </a:ext>
            </a:extLst>
          </p:cNvPr>
          <p:cNvSpPr>
            <a:spLocks noGrp="1"/>
          </p:cNvSpPr>
          <p:nvPr>
            <p:ph type="sldNum" sz="quarter" idx="12"/>
          </p:nvPr>
        </p:nvSpPr>
        <p:spPr/>
        <p:txBody>
          <a:bodyPr/>
          <a:lstStyle/>
          <a:p>
            <a:fld id="{2BAAF350-FF74-4BDD-A6D1-1BB02FCC7B08}" type="slidenum">
              <a:rPr lang="en-US" smtClean="0"/>
              <a:pPr/>
              <a:t>18</a:t>
            </a:fld>
            <a:endParaRPr lang="en-US"/>
          </a:p>
        </p:txBody>
      </p:sp>
      <p:sp>
        <p:nvSpPr>
          <p:cNvPr id="7" name="TextBox 6">
            <a:extLst>
              <a:ext uri="{FF2B5EF4-FFF2-40B4-BE49-F238E27FC236}">
                <a16:creationId xmlns:a16="http://schemas.microsoft.com/office/drawing/2014/main" id="{83BD90BE-0078-6F08-0338-8F6582A80D1F}"/>
              </a:ext>
            </a:extLst>
          </p:cNvPr>
          <p:cNvSpPr txBox="1"/>
          <p:nvPr/>
        </p:nvSpPr>
        <p:spPr>
          <a:xfrm>
            <a:off x="1493520" y="4539799"/>
            <a:ext cx="9753600" cy="1938992"/>
          </a:xfrm>
          <a:prstGeom prst="rect">
            <a:avLst/>
          </a:prstGeom>
          <a:noFill/>
          <a:ln w="19050">
            <a:solidFill>
              <a:schemeClr val="tx1"/>
            </a:solidFill>
            <a:prstDash val="dash"/>
          </a:ln>
        </p:spPr>
        <p:txBody>
          <a:bodyPr wrap="square" rtlCol="0">
            <a:spAutoFit/>
          </a:bodyPr>
          <a:lstStyle/>
          <a:p>
            <a:r>
              <a:rPr lang="en-US" sz="2400" dirty="0"/>
              <a:t>Please Note: Under 2% of TARURA Roads are paved, and over 76% are earthen, most, over half, in poor condition.</a:t>
            </a:r>
          </a:p>
          <a:p>
            <a:r>
              <a:rPr lang="en-US" sz="2400" dirty="0"/>
              <a:t>Urban roads, most related to real estate, are under TARURA</a:t>
            </a:r>
          </a:p>
          <a:p>
            <a:r>
              <a:rPr lang="en-US" sz="2400" dirty="0"/>
              <a:t>TARURA is therefore carrying a heavy burden</a:t>
            </a:r>
          </a:p>
          <a:p>
            <a:r>
              <a:rPr lang="en-US" sz="2400" u="sng" dirty="0"/>
              <a:t>BESIDES</a:t>
            </a:r>
            <a:r>
              <a:rPr lang="en-US" sz="2400" dirty="0"/>
              <a:t>: There are other roads under the jurisdiction of local governments</a:t>
            </a:r>
          </a:p>
        </p:txBody>
      </p:sp>
    </p:spTree>
    <p:extLst>
      <p:ext uri="{BB962C8B-B14F-4D97-AF65-F5344CB8AC3E}">
        <p14:creationId xmlns:p14="http://schemas.microsoft.com/office/powerpoint/2010/main" val="1306446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901E3-C32F-2D06-704E-5AADFAA327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55849-2DD9-975B-A8F1-5CB1EFC18717}"/>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a:t>
            </a:r>
            <a:r>
              <a:rPr lang="en-US" sz="4400" b="1" i="1" dirty="0">
                <a:solidFill>
                  <a:srgbClr val="0000FF"/>
                </a:solidFill>
                <a:latin typeface="Cambria" panose="02040503050406030204" pitchFamily="18" charset="0"/>
                <a:ea typeface="Cambria" panose="02040503050406030204" pitchFamily="18" charset="0"/>
              </a:rPr>
              <a:t>water, demand supply, coverage</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CE9E1268-D741-FF4A-79FA-A294253F5870}"/>
              </a:ext>
            </a:extLst>
          </p:cNvPr>
          <p:cNvSpPr>
            <a:spLocks noGrp="1"/>
          </p:cNvSpPr>
          <p:nvPr>
            <p:ph idx="1"/>
          </p:nvPr>
        </p:nvSpPr>
        <p:spPr>
          <a:xfrm>
            <a:off x="1107441" y="1473200"/>
            <a:ext cx="10464800" cy="4393931"/>
          </a:xfrm>
        </p:spPr>
        <p:txBody>
          <a:bodyPr>
            <a:noAutofit/>
          </a:bodyPr>
          <a:lstStyle/>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Water is important for developing real estate and is essential for occupiers</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Yet, in many LDCs, there is inadequate water production to meet demand, distribution is skewed, and a lot of water, is lost</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DAWASA: Demand of 732 MLD; Production,  558 MLD, creating a deficit of over 170 MLD</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Non-revenue water (leaks/theft): 35–40% of production</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Network: 7,087 kilometers, serving over 450,000 customers</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47.6% of urban buildings have water, </a:t>
            </a:r>
            <a:r>
              <a:rPr lang="en-US" dirty="0" err="1">
                <a:latin typeface="Cambria" panose="02040503050406030204" pitchFamily="18" charset="0"/>
                <a:ea typeface="Cambria" panose="02040503050406030204" pitchFamily="18" charset="0"/>
              </a:rPr>
              <a:t>i.e</a:t>
            </a:r>
            <a:r>
              <a:rPr lang="en-US" dirty="0">
                <a:latin typeface="Cambria" panose="02040503050406030204" pitchFamily="18" charset="0"/>
                <a:ea typeface="Cambria" panose="02040503050406030204" pitchFamily="18" charset="0"/>
              </a:rPr>
              <a:t> under 50% (TBC 2022)</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Investors: Buy water (bowsers), water storage; boreholes; all costly</a:t>
            </a:r>
          </a:p>
        </p:txBody>
      </p:sp>
      <p:sp>
        <p:nvSpPr>
          <p:cNvPr id="5" name="Slide Number Placeholder 4">
            <a:extLst>
              <a:ext uri="{FF2B5EF4-FFF2-40B4-BE49-F238E27FC236}">
                <a16:creationId xmlns:a16="http://schemas.microsoft.com/office/drawing/2014/main" id="{CB5D5B57-8EE6-1EF4-A354-9DAF413A0D42}"/>
              </a:ext>
            </a:extLst>
          </p:cNvPr>
          <p:cNvSpPr>
            <a:spLocks noGrp="1"/>
          </p:cNvSpPr>
          <p:nvPr>
            <p:ph type="sldNum" sz="quarter" idx="12"/>
          </p:nvPr>
        </p:nvSpPr>
        <p:spPr/>
        <p:txBody>
          <a:bodyPr/>
          <a:lstStyle/>
          <a:p>
            <a:fld id="{2BAAF350-FF74-4BDD-A6D1-1BB02FCC7B08}" type="slidenum">
              <a:rPr lang="en-US" smtClean="0"/>
              <a:pPr/>
              <a:t>19</a:t>
            </a:fld>
            <a:endParaRPr lang="en-US"/>
          </a:p>
        </p:txBody>
      </p:sp>
    </p:spTree>
    <p:extLst>
      <p:ext uri="{BB962C8B-B14F-4D97-AF65-F5344CB8AC3E}">
        <p14:creationId xmlns:p14="http://schemas.microsoft.com/office/powerpoint/2010/main" val="1672329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233265"/>
            <a:ext cx="10018713" cy="802433"/>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Introduction</a:t>
            </a:r>
          </a:p>
        </p:txBody>
      </p:sp>
      <p:sp>
        <p:nvSpPr>
          <p:cNvPr id="3" name="Content Placeholder 2"/>
          <p:cNvSpPr>
            <a:spLocks noGrp="1"/>
          </p:cNvSpPr>
          <p:nvPr>
            <p:ph idx="1"/>
          </p:nvPr>
        </p:nvSpPr>
        <p:spPr>
          <a:xfrm>
            <a:off x="924560" y="1127898"/>
            <a:ext cx="10861039" cy="5257799"/>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Real Estate is a popular destination for investment, whether one invests for income earning, value incrementation, or portfolio diversification</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After all it is argued, most rich personalities have a deep foot in real estate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 developing countries, due, in part, to the narrow choice of investment avenues, real estate is a major outlet of investment money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Owning a house, and/or owning investment properties is a dream of all and sundry in developing countries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But, like is the case in all investment, real estate carries risks, which are, in some respects, heightened in developing countries</a:t>
            </a:r>
          </a:p>
        </p:txBody>
      </p:sp>
      <p:sp>
        <p:nvSpPr>
          <p:cNvPr id="5" name="Slide Number Placeholder 4"/>
          <p:cNvSpPr>
            <a:spLocks noGrp="1"/>
          </p:cNvSpPr>
          <p:nvPr>
            <p:ph type="sldNum" sz="quarter" idx="12"/>
          </p:nvPr>
        </p:nvSpPr>
        <p:spPr/>
        <p:txBody>
          <a:bodyPr/>
          <a:lstStyle/>
          <a:p>
            <a:fld id="{2BAAF350-FF74-4BDD-A6D1-1BB02FCC7B08}" type="slidenum">
              <a:rPr lang="en-US" smtClean="0"/>
              <a:pPr/>
              <a:t>2</a:t>
            </a:fld>
            <a:endParaRPr lang="en-US"/>
          </a:p>
        </p:txBody>
      </p:sp>
    </p:spTree>
    <p:extLst>
      <p:ext uri="{BB962C8B-B14F-4D97-AF65-F5344CB8AC3E}">
        <p14:creationId xmlns:p14="http://schemas.microsoft.com/office/powerpoint/2010/main" val="1460438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6D526-674E-1A48-FFD1-779998856E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94AC9-9258-8BCB-FA5E-C33C158FA735}"/>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a:t>
            </a:r>
            <a:r>
              <a:rPr lang="en-US" sz="4400" b="1" i="1" dirty="0">
                <a:solidFill>
                  <a:srgbClr val="0000FF"/>
                </a:solidFill>
                <a:latin typeface="Cambria" panose="02040503050406030204" pitchFamily="18" charset="0"/>
                <a:ea typeface="Cambria" panose="02040503050406030204" pitchFamily="18" charset="0"/>
              </a:rPr>
              <a:t>electricity</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B26ED16B-1E2D-8B3D-4292-CC3DE567C356}"/>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23.4% of all building in the country, connected to national grid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Connectivity higher in urban areas (52% urban; 11.1% rural)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Dar es Salaam, 76.8%</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Despite high connectivity, suburban areas (peripheral districts) can experience lower density access and reliance on older infrastructure or backup sources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Power interruptions frequent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Investors resort to standby generators to ensure uninterrupted supply. Increases cost, risk</a:t>
            </a:r>
          </a:p>
        </p:txBody>
      </p:sp>
      <p:sp>
        <p:nvSpPr>
          <p:cNvPr id="5" name="Slide Number Placeholder 4">
            <a:extLst>
              <a:ext uri="{FF2B5EF4-FFF2-40B4-BE49-F238E27FC236}">
                <a16:creationId xmlns:a16="http://schemas.microsoft.com/office/drawing/2014/main" id="{D9757068-ED86-B202-9316-04851B1DC30A}"/>
              </a:ext>
            </a:extLst>
          </p:cNvPr>
          <p:cNvSpPr>
            <a:spLocks noGrp="1"/>
          </p:cNvSpPr>
          <p:nvPr>
            <p:ph type="sldNum" sz="quarter" idx="12"/>
          </p:nvPr>
        </p:nvSpPr>
        <p:spPr/>
        <p:txBody>
          <a:bodyPr/>
          <a:lstStyle/>
          <a:p>
            <a:fld id="{2BAAF350-FF74-4BDD-A6D1-1BB02FCC7B08}" type="slidenum">
              <a:rPr lang="en-US" smtClean="0"/>
              <a:pPr/>
              <a:t>20</a:t>
            </a:fld>
            <a:endParaRPr lang="en-US"/>
          </a:p>
        </p:txBody>
      </p:sp>
    </p:spTree>
    <p:extLst>
      <p:ext uri="{BB962C8B-B14F-4D97-AF65-F5344CB8AC3E}">
        <p14:creationId xmlns:p14="http://schemas.microsoft.com/office/powerpoint/2010/main" val="370059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31E12-F843-2189-92E5-E21CE03687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EBA71-C9AF-69F1-1CF7-CC1E99EA1925}"/>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a:t>
            </a:r>
            <a:r>
              <a:rPr lang="en-US" sz="4400" b="1" i="1" dirty="0">
                <a:solidFill>
                  <a:srgbClr val="0000FF"/>
                </a:solidFill>
                <a:latin typeface="Cambria" panose="02040503050406030204" pitchFamily="18" charset="0"/>
                <a:ea typeface="Cambria" panose="02040503050406030204" pitchFamily="18" charset="0"/>
              </a:rPr>
              <a:t>sewerage</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B187DC41-BB6F-7A11-345F-AEB38D9EE83D}"/>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While in MDCs sewer networks are abundant, the situation is different in LDCs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Sewerage coverage in Dar es Salaam is very low, with only 10–15% of the city's population connected to a formal, centralized sewer network.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Over 70% of residents live in informal settlements relying on on-site sanitation, primarily pit latrines and septic tanks.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High cost of investing in real estate, need septic tanks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Regular costs to empty septic tanks</a:t>
            </a:r>
          </a:p>
        </p:txBody>
      </p:sp>
      <p:sp>
        <p:nvSpPr>
          <p:cNvPr id="5" name="Slide Number Placeholder 4">
            <a:extLst>
              <a:ext uri="{FF2B5EF4-FFF2-40B4-BE49-F238E27FC236}">
                <a16:creationId xmlns:a16="http://schemas.microsoft.com/office/drawing/2014/main" id="{8D5FA0D9-5735-EC12-FA21-A7131BDB0D02}"/>
              </a:ext>
            </a:extLst>
          </p:cNvPr>
          <p:cNvSpPr>
            <a:spLocks noGrp="1"/>
          </p:cNvSpPr>
          <p:nvPr>
            <p:ph type="sldNum" sz="quarter" idx="12"/>
          </p:nvPr>
        </p:nvSpPr>
        <p:spPr/>
        <p:txBody>
          <a:bodyPr/>
          <a:lstStyle/>
          <a:p>
            <a:fld id="{2BAAF350-FF74-4BDD-A6D1-1BB02FCC7B08}" type="slidenum">
              <a:rPr lang="en-US" smtClean="0"/>
              <a:pPr/>
              <a:t>21</a:t>
            </a:fld>
            <a:endParaRPr lang="en-US"/>
          </a:p>
        </p:txBody>
      </p:sp>
    </p:spTree>
    <p:extLst>
      <p:ext uri="{BB962C8B-B14F-4D97-AF65-F5344CB8AC3E}">
        <p14:creationId xmlns:p14="http://schemas.microsoft.com/office/powerpoint/2010/main" val="913682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44409-ADAE-806A-9D1A-D8FE8C0D2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5F511-5DDA-4A12-6922-59FFF7AFD3BF}"/>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a:t>
            </a:r>
            <a:r>
              <a:rPr lang="en-US" sz="4400" b="1" i="1" dirty="0">
                <a:solidFill>
                  <a:srgbClr val="0000FF"/>
                </a:solidFill>
                <a:latin typeface="Cambria" panose="02040503050406030204" pitchFamily="18" charset="0"/>
                <a:ea typeface="Cambria" panose="02040503050406030204" pitchFamily="18" charset="0"/>
              </a:rPr>
              <a:t>maintenance</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4449907E-FA9A-3409-D23F-CA5ABBD47D7D}"/>
              </a:ext>
            </a:extLst>
          </p:cNvPr>
          <p:cNvSpPr>
            <a:spLocks noGrp="1"/>
          </p:cNvSpPr>
          <p:nvPr>
            <p:ph idx="1"/>
          </p:nvPr>
        </p:nvSpPr>
        <p:spPr>
          <a:xfrm>
            <a:off x="1422401" y="1473200"/>
            <a:ext cx="10149840"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Where infrastructure such as roads, is in place, maintenance is a problem, leading to higher risks for real estate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A small pot hole when unattended to, eats into a large section of the road; Unmaintained drains contribute to flooding</a:t>
            </a:r>
          </a:p>
          <a:p>
            <a:pPr>
              <a:buClr>
                <a:srgbClr val="FF0000"/>
              </a:buClr>
              <a:buSzPct val="121000"/>
              <a:buFont typeface="Wingdings" panose="05000000000000000000" pitchFamily="2" charset="2"/>
              <a:buChar char="q"/>
            </a:pPr>
            <a:endParaRPr lang="en-US" sz="2800"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endParaRPr lang="en-US" sz="2800"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endParaRPr lang="en-US" sz="2800" dirty="0">
              <a:latin typeface="Cambria" panose="02040503050406030204" pitchFamily="18" charset="0"/>
              <a:ea typeface="Cambria" panose="02040503050406030204" pitchFamily="18" charset="0"/>
            </a:endParaRPr>
          </a:p>
        </p:txBody>
      </p:sp>
      <p:sp>
        <p:nvSpPr>
          <p:cNvPr id="5" name="Slide Number Placeholder 4">
            <a:extLst>
              <a:ext uri="{FF2B5EF4-FFF2-40B4-BE49-F238E27FC236}">
                <a16:creationId xmlns:a16="http://schemas.microsoft.com/office/drawing/2014/main" id="{3323D46B-A954-4A14-12D6-757C8B2F2019}"/>
              </a:ext>
            </a:extLst>
          </p:cNvPr>
          <p:cNvSpPr>
            <a:spLocks noGrp="1"/>
          </p:cNvSpPr>
          <p:nvPr>
            <p:ph type="sldNum" sz="quarter" idx="12"/>
          </p:nvPr>
        </p:nvSpPr>
        <p:spPr/>
        <p:txBody>
          <a:bodyPr/>
          <a:lstStyle/>
          <a:p>
            <a:fld id="{2BAAF350-FF74-4BDD-A6D1-1BB02FCC7B08}" type="slidenum">
              <a:rPr lang="en-US" smtClean="0"/>
              <a:pPr/>
              <a:t>22</a:t>
            </a:fld>
            <a:endParaRPr lang="en-US"/>
          </a:p>
        </p:txBody>
      </p:sp>
      <p:pic>
        <p:nvPicPr>
          <p:cNvPr id="6" name="Picture 5">
            <a:extLst>
              <a:ext uri="{FF2B5EF4-FFF2-40B4-BE49-F238E27FC236}">
                <a16:creationId xmlns:a16="http://schemas.microsoft.com/office/drawing/2014/main" id="{9467438B-E4C1-7E14-85DC-7B3AC79CA554}"/>
              </a:ext>
            </a:extLst>
          </p:cNvPr>
          <p:cNvPicPr>
            <a:picLocks noChangeAspect="1"/>
          </p:cNvPicPr>
          <p:nvPr/>
        </p:nvPicPr>
        <p:blipFill>
          <a:blip r:embed="rId3"/>
          <a:stretch>
            <a:fillRect/>
          </a:stretch>
        </p:blipFill>
        <p:spPr>
          <a:xfrm>
            <a:off x="1524000" y="3746500"/>
            <a:ext cx="3769360" cy="2827020"/>
          </a:xfrm>
          <a:prstGeom prst="rect">
            <a:avLst/>
          </a:prstGeom>
        </p:spPr>
      </p:pic>
      <p:pic>
        <p:nvPicPr>
          <p:cNvPr id="9" name="Picture 8">
            <a:extLst>
              <a:ext uri="{FF2B5EF4-FFF2-40B4-BE49-F238E27FC236}">
                <a16:creationId xmlns:a16="http://schemas.microsoft.com/office/drawing/2014/main" id="{B6FBB715-8F7E-04D7-AD45-D4B63F75E4EC}"/>
              </a:ext>
            </a:extLst>
          </p:cNvPr>
          <p:cNvPicPr>
            <a:picLocks noChangeAspect="1"/>
          </p:cNvPicPr>
          <p:nvPr/>
        </p:nvPicPr>
        <p:blipFill>
          <a:blip r:embed="rId4"/>
          <a:stretch>
            <a:fillRect/>
          </a:stretch>
        </p:blipFill>
        <p:spPr>
          <a:xfrm>
            <a:off x="5550859" y="3746500"/>
            <a:ext cx="2140262" cy="2853683"/>
          </a:xfrm>
          <a:prstGeom prst="rect">
            <a:avLst/>
          </a:prstGeom>
        </p:spPr>
      </p:pic>
      <p:pic>
        <p:nvPicPr>
          <p:cNvPr id="12" name="Picture 11">
            <a:extLst>
              <a:ext uri="{FF2B5EF4-FFF2-40B4-BE49-F238E27FC236}">
                <a16:creationId xmlns:a16="http://schemas.microsoft.com/office/drawing/2014/main" id="{55332DE8-A1BE-E867-23B6-6A0B827A6A84}"/>
              </a:ext>
            </a:extLst>
          </p:cNvPr>
          <p:cNvPicPr>
            <a:picLocks noChangeAspect="1"/>
          </p:cNvPicPr>
          <p:nvPr/>
        </p:nvPicPr>
        <p:blipFill>
          <a:blip r:embed="rId5"/>
          <a:stretch>
            <a:fillRect/>
          </a:stretch>
        </p:blipFill>
        <p:spPr>
          <a:xfrm>
            <a:off x="8070541" y="3746500"/>
            <a:ext cx="2140263" cy="2853683"/>
          </a:xfrm>
          <a:prstGeom prst="rect">
            <a:avLst/>
          </a:prstGeom>
        </p:spPr>
      </p:pic>
    </p:spTree>
    <p:extLst>
      <p:ext uri="{BB962C8B-B14F-4D97-AF65-F5344CB8AC3E}">
        <p14:creationId xmlns:p14="http://schemas.microsoft.com/office/powerpoint/2010/main" val="2649199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3653-F9F4-0D30-65B4-CCDC5D6EE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68872-7D86-5F28-C23D-B423792208A3}"/>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Problems with Public Infrastructure, </a:t>
            </a:r>
            <a:r>
              <a:rPr lang="en-US" sz="4400" b="1" i="1" dirty="0">
                <a:solidFill>
                  <a:srgbClr val="0000FF"/>
                </a:solidFill>
                <a:latin typeface="Cambria" panose="02040503050406030204" pitchFamily="18" charset="0"/>
                <a:ea typeface="Cambria" panose="02040503050406030204" pitchFamily="18" charset="0"/>
              </a:rPr>
              <a:t>problems with service providers</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24A07470-96B3-CC1D-3AC3-F2B6F655A165}"/>
              </a:ext>
            </a:extLst>
          </p:cNvPr>
          <p:cNvSpPr>
            <a:spLocks noGrp="1"/>
          </p:cNvSpPr>
          <p:nvPr>
            <p:ph idx="1"/>
          </p:nvPr>
        </p:nvSpPr>
        <p:spPr>
          <a:xfrm>
            <a:off x="1422401" y="1473200"/>
            <a:ext cx="9784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Service providers, like those for water and electricity, slow in responding to needs of investors in real estate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Like supplying separate meters (water, electricity) for each tenant in multi-occupied properties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Slow responses when tenants accumulate arrears and services should rightly be disconnected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Landlords have found themselves having to pay water or energy bills, left behind by outgoing tenants, because service providers did not act on time</a:t>
            </a:r>
          </a:p>
        </p:txBody>
      </p:sp>
      <p:sp>
        <p:nvSpPr>
          <p:cNvPr id="5" name="Slide Number Placeholder 4">
            <a:extLst>
              <a:ext uri="{FF2B5EF4-FFF2-40B4-BE49-F238E27FC236}">
                <a16:creationId xmlns:a16="http://schemas.microsoft.com/office/drawing/2014/main" id="{541B6F63-A2C3-0D3C-DEC4-C843D5B5D331}"/>
              </a:ext>
            </a:extLst>
          </p:cNvPr>
          <p:cNvSpPr>
            <a:spLocks noGrp="1"/>
          </p:cNvSpPr>
          <p:nvPr>
            <p:ph type="sldNum" sz="quarter" idx="12"/>
          </p:nvPr>
        </p:nvSpPr>
        <p:spPr/>
        <p:txBody>
          <a:bodyPr/>
          <a:lstStyle/>
          <a:p>
            <a:fld id="{2BAAF350-FF74-4BDD-A6D1-1BB02FCC7B08}" type="slidenum">
              <a:rPr lang="en-US" smtClean="0"/>
              <a:pPr/>
              <a:t>23</a:t>
            </a:fld>
            <a:endParaRPr lang="en-US"/>
          </a:p>
        </p:txBody>
      </p:sp>
    </p:spTree>
    <p:extLst>
      <p:ext uri="{BB962C8B-B14F-4D97-AF65-F5344CB8AC3E}">
        <p14:creationId xmlns:p14="http://schemas.microsoft.com/office/powerpoint/2010/main" val="4059649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1C5A1-E073-C454-E905-A9D1BF9A9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8C7D1-573D-CBCC-9131-C1DD25235BD1}"/>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Information asymmetry and fuzziness</a:t>
            </a:r>
          </a:p>
        </p:txBody>
      </p:sp>
      <p:sp>
        <p:nvSpPr>
          <p:cNvPr id="3" name="Content Placeholder 2">
            <a:extLst>
              <a:ext uri="{FF2B5EF4-FFF2-40B4-BE49-F238E27FC236}">
                <a16:creationId xmlns:a16="http://schemas.microsoft.com/office/drawing/2014/main" id="{963B5E6C-EC24-10EE-3CD0-F4D2E6448489}"/>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Investors want certainly on allowed land uses for an area and land ownership</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 Tanzania only 36% of the land is surveyed, where title can be issued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67.1% of buildings: on unplanned land; only 22.6% on planned land (45.6% in urban areas,  12.8% in rural areas)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Only 10.7% carry certificates of title (Tanz Buildings Census)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Information on ownership and market transactions is thus fuzzy, increasing the risk for investors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Ownership, transactions certain in MDCs</a:t>
            </a:r>
          </a:p>
        </p:txBody>
      </p:sp>
      <p:sp>
        <p:nvSpPr>
          <p:cNvPr id="5" name="Slide Number Placeholder 4">
            <a:extLst>
              <a:ext uri="{FF2B5EF4-FFF2-40B4-BE49-F238E27FC236}">
                <a16:creationId xmlns:a16="http://schemas.microsoft.com/office/drawing/2014/main" id="{8A74E91E-E515-B0AD-D534-E4806C621BFA}"/>
              </a:ext>
            </a:extLst>
          </p:cNvPr>
          <p:cNvSpPr>
            <a:spLocks noGrp="1"/>
          </p:cNvSpPr>
          <p:nvPr>
            <p:ph type="sldNum" sz="quarter" idx="12"/>
          </p:nvPr>
        </p:nvSpPr>
        <p:spPr/>
        <p:txBody>
          <a:bodyPr/>
          <a:lstStyle/>
          <a:p>
            <a:fld id="{2BAAF350-FF74-4BDD-A6D1-1BB02FCC7B08}" type="slidenum">
              <a:rPr lang="en-US" smtClean="0"/>
              <a:pPr/>
              <a:t>24</a:t>
            </a:fld>
            <a:endParaRPr lang="en-US"/>
          </a:p>
        </p:txBody>
      </p:sp>
    </p:spTree>
    <p:extLst>
      <p:ext uri="{BB962C8B-B14F-4D97-AF65-F5344CB8AC3E}">
        <p14:creationId xmlns:p14="http://schemas.microsoft.com/office/powerpoint/2010/main" val="2285125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78D01-3E2B-5B31-7473-237C9FCB8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78442-4789-462B-2E4E-678B9B9F7D0D}"/>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Information asymmetry and fuzziness </a:t>
            </a:r>
            <a:r>
              <a:rPr lang="en-US" sz="4400" b="1" i="1" dirty="0" err="1">
                <a:solidFill>
                  <a:srgbClr val="0000FF"/>
                </a:solidFill>
                <a:latin typeface="Cambria" panose="02040503050406030204" pitchFamily="18" charset="0"/>
                <a:ea typeface="Cambria" panose="02040503050406030204" pitchFamily="18" charset="0"/>
              </a:rPr>
              <a:t>cotd</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FC36FB58-3DC0-A183-F62B-694E56DB091D}"/>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Investors usually decide to leap in the dark. Will it pay, will it not pay?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Lots of expensive commercial buildings and apartments, coming up, on a speculative basis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These range from “Frames” for small investors, to malls for large investors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May take years before they are fully utilized, if ever</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Capital lying idle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Scanty reference information about (potential) tenants</a:t>
            </a:r>
          </a:p>
        </p:txBody>
      </p:sp>
      <p:sp>
        <p:nvSpPr>
          <p:cNvPr id="5" name="Slide Number Placeholder 4">
            <a:extLst>
              <a:ext uri="{FF2B5EF4-FFF2-40B4-BE49-F238E27FC236}">
                <a16:creationId xmlns:a16="http://schemas.microsoft.com/office/drawing/2014/main" id="{A54BBDCF-B88B-6DA5-E3D2-D4B84B38D2B3}"/>
              </a:ext>
            </a:extLst>
          </p:cNvPr>
          <p:cNvSpPr>
            <a:spLocks noGrp="1"/>
          </p:cNvSpPr>
          <p:nvPr>
            <p:ph type="sldNum" sz="quarter" idx="12"/>
          </p:nvPr>
        </p:nvSpPr>
        <p:spPr/>
        <p:txBody>
          <a:bodyPr/>
          <a:lstStyle/>
          <a:p>
            <a:fld id="{2BAAF350-FF74-4BDD-A6D1-1BB02FCC7B08}" type="slidenum">
              <a:rPr lang="en-US" smtClean="0"/>
              <a:pPr/>
              <a:t>25</a:t>
            </a:fld>
            <a:endParaRPr lang="en-US"/>
          </a:p>
        </p:txBody>
      </p:sp>
    </p:spTree>
    <p:extLst>
      <p:ext uri="{BB962C8B-B14F-4D97-AF65-F5344CB8AC3E}">
        <p14:creationId xmlns:p14="http://schemas.microsoft.com/office/powerpoint/2010/main" val="2106394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D85A8-90AF-DF86-85AE-CFA59A302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59FE3-F96D-AC87-C657-8AA4FE64B2F0}"/>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Speculative investment in Real Estate</a:t>
            </a:r>
          </a:p>
        </p:txBody>
      </p:sp>
      <p:sp>
        <p:nvSpPr>
          <p:cNvPr id="5" name="Slide Number Placeholder 4">
            <a:extLst>
              <a:ext uri="{FF2B5EF4-FFF2-40B4-BE49-F238E27FC236}">
                <a16:creationId xmlns:a16="http://schemas.microsoft.com/office/drawing/2014/main" id="{7B3FCDEB-BB50-F8C0-9ABC-C907BD5C21AA}"/>
              </a:ext>
            </a:extLst>
          </p:cNvPr>
          <p:cNvSpPr>
            <a:spLocks noGrp="1"/>
          </p:cNvSpPr>
          <p:nvPr>
            <p:ph type="sldNum" sz="quarter" idx="12"/>
          </p:nvPr>
        </p:nvSpPr>
        <p:spPr/>
        <p:txBody>
          <a:bodyPr/>
          <a:lstStyle/>
          <a:p>
            <a:fld id="{2BAAF350-FF74-4BDD-A6D1-1BB02FCC7B08}" type="slidenum">
              <a:rPr lang="en-US" smtClean="0"/>
              <a:pPr/>
              <a:t>26</a:t>
            </a:fld>
            <a:endParaRPr lang="en-US"/>
          </a:p>
        </p:txBody>
      </p:sp>
      <p:pic>
        <p:nvPicPr>
          <p:cNvPr id="11" name="Content Placeholder 10">
            <a:extLst>
              <a:ext uri="{FF2B5EF4-FFF2-40B4-BE49-F238E27FC236}">
                <a16:creationId xmlns:a16="http://schemas.microsoft.com/office/drawing/2014/main" id="{3DE05C04-D255-AB02-391A-23B0B7B7A91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00481" y="919480"/>
            <a:ext cx="4795519" cy="2697479"/>
          </a:xfrm>
          <a:prstGeom prst="rect">
            <a:avLst/>
          </a:prstGeom>
        </p:spPr>
      </p:pic>
      <p:pic>
        <p:nvPicPr>
          <p:cNvPr id="9" name="Picture 8">
            <a:extLst>
              <a:ext uri="{FF2B5EF4-FFF2-40B4-BE49-F238E27FC236}">
                <a16:creationId xmlns:a16="http://schemas.microsoft.com/office/drawing/2014/main" id="{A7F271CC-60B8-42ED-681D-2AD01A1FFC6B}"/>
              </a:ext>
            </a:extLst>
          </p:cNvPr>
          <p:cNvPicPr>
            <a:picLocks noChangeAspect="1"/>
          </p:cNvPicPr>
          <p:nvPr/>
        </p:nvPicPr>
        <p:blipFill>
          <a:blip r:embed="rId4"/>
          <a:srcRect t="12218" b="14298"/>
          <a:stretch>
            <a:fillRect/>
          </a:stretch>
        </p:blipFill>
        <p:spPr>
          <a:xfrm>
            <a:off x="1422400" y="4251691"/>
            <a:ext cx="3291840" cy="3230880"/>
          </a:xfrm>
          <a:prstGeom prst="rect">
            <a:avLst/>
          </a:prstGeom>
        </p:spPr>
      </p:pic>
      <p:sp>
        <p:nvSpPr>
          <p:cNvPr id="12" name="TextBox 11">
            <a:extLst>
              <a:ext uri="{FF2B5EF4-FFF2-40B4-BE49-F238E27FC236}">
                <a16:creationId xmlns:a16="http://schemas.microsoft.com/office/drawing/2014/main" id="{AAE05DB8-BF8C-6118-177E-40BAC1034002}"/>
              </a:ext>
            </a:extLst>
          </p:cNvPr>
          <p:cNvSpPr txBox="1"/>
          <p:nvPr/>
        </p:nvSpPr>
        <p:spPr>
          <a:xfrm>
            <a:off x="1107441" y="3718560"/>
            <a:ext cx="511047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solidFill>
                  <a:srgbClr val="FF0000"/>
                </a:solidFill>
              </a:rPr>
              <a:t>Earmarked frames now converted into residences</a:t>
            </a:r>
          </a:p>
        </p:txBody>
      </p:sp>
      <p:pic>
        <p:nvPicPr>
          <p:cNvPr id="15" name="Picture 14">
            <a:extLst>
              <a:ext uri="{FF2B5EF4-FFF2-40B4-BE49-F238E27FC236}">
                <a16:creationId xmlns:a16="http://schemas.microsoft.com/office/drawing/2014/main" id="{017E8E2A-E484-D39F-2050-548AAD85A625}"/>
              </a:ext>
            </a:extLst>
          </p:cNvPr>
          <p:cNvPicPr>
            <a:picLocks noChangeAspect="1"/>
          </p:cNvPicPr>
          <p:nvPr/>
        </p:nvPicPr>
        <p:blipFill>
          <a:blip r:embed="rId5"/>
          <a:srcRect b="43259"/>
          <a:stretch>
            <a:fillRect/>
          </a:stretch>
        </p:blipFill>
        <p:spPr>
          <a:xfrm>
            <a:off x="6289040" y="1208763"/>
            <a:ext cx="5110477" cy="2174792"/>
          </a:xfrm>
          <a:prstGeom prst="rect">
            <a:avLst/>
          </a:prstGeom>
        </p:spPr>
      </p:pic>
      <p:sp>
        <p:nvSpPr>
          <p:cNvPr id="16" name="TextBox 15">
            <a:extLst>
              <a:ext uri="{FF2B5EF4-FFF2-40B4-BE49-F238E27FC236}">
                <a16:creationId xmlns:a16="http://schemas.microsoft.com/office/drawing/2014/main" id="{F3FD7AA9-DDCD-84D3-8BDD-2D3C2DAD8FF0}"/>
              </a:ext>
            </a:extLst>
          </p:cNvPr>
          <p:cNvSpPr txBox="1"/>
          <p:nvPr/>
        </p:nvSpPr>
        <p:spPr>
          <a:xfrm>
            <a:off x="6410958" y="3535680"/>
            <a:ext cx="561848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solidFill>
                  <a:srgbClr val="FF0000"/>
                </a:solidFill>
              </a:rPr>
              <a:t>Hope to attract “pre-letting” finance yet to materialize</a:t>
            </a:r>
          </a:p>
        </p:txBody>
      </p:sp>
      <p:pic>
        <p:nvPicPr>
          <p:cNvPr id="18" name="Picture 17">
            <a:extLst>
              <a:ext uri="{FF2B5EF4-FFF2-40B4-BE49-F238E27FC236}">
                <a16:creationId xmlns:a16="http://schemas.microsoft.com/office/drawing/2014/main" id="{D8C30ABD-9AB4-1286-FBD7-14442F7C6AB0}"/>
              </a:ext>
            </a:extLst>
          </p:cNvPr>
          <p:cNvPicPr>
            <a:picLocks noChangeAspect="1"/>
          </p:cNvPicPr>
          <p:nvPr/>
        </p:nvPicPr>
        <p:blipFill>
          <a:blip r:embed="rId6" cstate="print">
            <a:extLst>
              <a:ext uri="{28A0092B-C50C-407E-A947-70E740481C1C}">
                <a14:useLocalDpi xmlns:a14="http://schemas.microsoft.com/office/drawing/2010/main" val="0"/>
              </a:ext>
            </a:extLst>
          </a:blip>
          <a:srcRect l="13408" r="10370"/>
          <a:stretch>
            <a:fillRect/>
          </a:stretch>
        </p:blipFill>
        <p:spPr>
          <a:xfrm rot="5400000">
            <a:off x="6090536" y="4276206"/>
            <a:ext cx="3057655" cy="3008626"/>
          </a:xfrm>
          <a:prstGeom prst="rect">
            <a:avLst/>
          </a:prstGeom>
        </p:spPr>
      </p:pic>
      <p:sp>
        <p:nvSpPr>
          <p:cNvPr id="19" name="Callout: Left Arrow 18">
            <a:extLst>
              <a:ext uri="{FF2B5EF4-FFF2-40B4-BE49-F238E27FC236}">
                <a16:creationId xmlns:a16="http://schemas.microsoft.com/office/drawing/2014/main" id="{779CB138-8F30-3128-9C3F-DCB6975136C1}"/>
              </a:ext>
            </a:extLst>
          </p:cNvPr>
          <p:cNvSpPr/>
          <p:nvPr/>
        </p:nvSpPr>
        <p:spPr>
          <a:xfrm>
            <a:off x="9306559" y="4409440"/>
            <a:ext cx="2544771" cy="2368351"/>
          </a:xfrm>
          <a:prstGeom prst="leftArrowCallou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Apartments under construction. Facing access issues, flooding for lack of drains</a:t>
            </a:r>
          </a:p>
        </p:txBody>
      </p:sp>
    </p:spTree>
    <p:extLst>
      <p:ext uri="{BB962C8B-B14F-4D97-AF65-F5344CB8AC3E}">
        <p14:creationId xmlns:p14="http://schemas.microsoft.com/office/powerpoint/2010/main" val="1243766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8FAA7-25F2-7BF3-887F-156CD837C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29095-36F3-7998-AE49-145BC0B6E441}"/>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Stalled investments in Real Estate for years</a:t>
            </a:r>
          </a:p>
        </p:txBody>
      </p:sp>
      <p:sp>
        <p:nvSpPr>
          <p:cNvPr id="5" name="Slide Number Placeholder 4">
            <a:extLst>
              <a:ext uri="{FF2B5EF4-FFF2-40B4-BE49-F238E27FC236}">
                <a16:creationId xmlns:a16="http://schemas.microsoft.com/office/drawing/2014/main" id="{89F0B276-02BE-71C0-6E48-9DE54BD027CD}"/>
              </a:ext>
            </a:extLst>
          </p:cNvPr>
          <p:cNvSpPr>
            <a:spLocks noGrp="1"/>
          </p:cNvSpPr>
          <p:nvPr>
            <p:ph type="sldNum" sz="quarter" idx="12"/>
          </p:nvPr>
        </p:nvSpPr>
        <p:spPr/>
        <p:txBody>
          <a:bodyPr/>
          <a:lstStyle/>
          <a:p>
            <a:fld id="{2BAAF350-FF74-4BDD-A6D1-1BB02FCC7B08}" type="slidenum">
              <a:rPr lang="en-US" smtClean="0"/>
              <a:pPr/>
              <a:t>27</a:t>
            </a:fld>
            <a:endParaRPr lang="en-US"/>
          </a:p>
        </p:txBody>
      </p:sp>
      <p:pic>
        <p:nvPicPr>
          <p:cNvPr id="9" name="Picture 8">
            <a:extLst>
              <a:ext uri="{FF2B5EF4-FFF2-40B4-BE49-F238E27FC236}">
                <a16:creationId xmlns:a16="http://schemas.microsoft.com/office/drawing/2014/main" id="{AF0BBC48-55DA-5DC8-566B-C6B08AA9A895}"/>
              </a:ext>
            </a:extLst>
          </p:cNvPr>
          <p:cNvPicPr>
            <a:picLocks noChangeAspect="1"/>
          </p:cNvPicPr>
          <p:nvPr/>
        </p:nvPicPr>
        <p:blipFill>
          <a:blip r:embed="rId3"/>
          <a:srcRect t="10717" b="18226"/>
          <a:stretch>
            <a:fillRect/>
          </a:stretch>
        </p:blipFill>
        <p:spPr>
          <a:xfrm>
            <a:off x="1312868" y="977291"/>
            <a:ext cx="4972050" cy="2650900"/>
          </a:xfrm>
          <a:prstGeom prst="rect">
            <a:avLst/>
          </a:prstGeom>
        </p:spPr>
      </p:pic>
      <p:pic>
        <p:nvPicPr>
          <p:cNvPr id="14" name="Picture 13">
            <a:extLst>
              <a:ext uri="{FF2B5EF4-FFF2-40B4-BE49-F238E27FC236}">
                <a16:creationId xmlns:a16="http://schemas.microsoft.com/office/drawing/2014/main" id="{88150C6B-EC19-F995-4715-CE2AB5C81D2A}"/>
              </a:ext>
            </a:extLst>
          </p:cNvPr>
          <p:cNvPicPr>
            <a:picLocks noChangeAspect="1"/>
          </p:cNvPicPr>
          <p:nvPr/>
        </p:nvPicPr>
        <p:blipFill>
          <a:blip r:embed="rId4"/>
          <a:srcRect t="10163" b="15149"/>
          <a:stretch>
            <a:fillRect/>
          </a:stretch>
        </p:blipFill>
        <p:spPr>
          <a:xfrm>
            <a:off x="6554629" y="1095599"/>
            <a:ext cx="2657647" cy="2650899"/>
          </a:xfrm>
          <a:prstGeom prst="rect">
            <a:avLst/>
          </a:prstGeom>
        </p:spPr>
      </p:pic>
      <p:pic>
        <p:nvPicPr>
          <p:cNvPr id="17" name="Picture 16">
            <a:extLst>
              <a:ext uri="{FF2B5EF4-FFF2-40B4-BE49-F238E27FC236}">
                <a16:creationId xmlns:a16="http://schemas.microsoft.com/office/drawing/2014/main" id="{1EEB9085-609D-FD04-A3FA-6682DD391C07}"/>
              </a:ext>
            </a:extLst>
          </p:cNvPr>
          <p:cNvPicPr>
            <a:picLocks noChangeAspect="1"/>
          </p:cNvPicPr>
          <p:nvPr/>
        </p:nvPicPr>
        <p:blipFill>
          <a:blip r:embed="rId5"/>
          <a:srcRect l="1445" t="9925" r="12556" b="25037"/>
          <a:stretch>
            <a:fillRect/>
          </a:stretch>
        </p:blipFill>
        <p:spPr>
          <a:xfrm>
            <a:off x="1404308" y="4054911"/>
            <a:ext cx="4789170" cy="2716338"/>
          </a:xfrm>
          <a:prstGeom prst="rect">
            <a:avLst/>
          </a:prstGeom>
        </p:spPr>
      </p:pic>
      <p:sp>
        <p:nvSpPr>
          <p:cNvPr id="18" name="TextBox 17">
            <a:extLst>
              <a:ext uri="{FF2B5EF4-FFF2-40B4-BE49-F238E27FC236}">
                <a16:creationId xmlns:a16="http://schemas.microsoft.com/office/drawing/2014/main" id="{D9976D28-E47F-0E71-A31C-49A6B4EE283E}"/>
              </a:ext>
            </a:extLst>
          </p:cNvPr>
          <p:cNvSpPr txBox="1"/>
          <p:nvPr/>
        </p:nvSpPr>
        <p:spPr>
          <a:xfrm>
            <a:off x="964561" y="3628191"/>
            <a:ext cx="522891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solidFill>
                  <a:srgbClr val="FF0000"/>
                </a:solidFill>
              </a:rPr>
              <a:t>Roofed recently after stalling for over 20 years</a:t>
            </a:r>
          </a:p>
        </p:txBody>
      </p:sp>
      <p:pic>
        <p:nvPicPr>
          <p:cNvPr id="21" name="Picture 20">
            <a:extLst>
              <a:ext uri="{FF2B5EF4-FFF2-40B4-BE49-F238E27FC236}">
                <a16:creationId xmlns:a16="http://schemas.microsoft.com/office/drawing/2014/main" id="{D33A7285-97DC-084A-B50A-1C757714A995}"/>
              </a:ext>
            </a:extLst>
          </p:cNvPr>
          <p:cNvPicPr>
            <a:picLocks noChangeAspect="1"/>
          </p:cNvPicPr>
          <p:nvPr/>
        </p:nvPicPr>
        <p:blipFill>
          <a:blip r:embed="rId6"/>
          <a:srcRect t="8297" b="20889"/>
          <a:stretch>
            <a:fillRect/>
          </a:stretch>
        </p:blipFill>
        <p:spPr>
          <a:xfrm>
            <a:off x="6466521" y="3891280"/>
            <a:ext cx="4760918" cy="2528576"/>
          </a:xfrm>
          <a:prstGeom prst="rect">
            <a:avLst/>
          </a:prstGeom>
        </p:spPr>
      </p:pic>
      <p:sp>
        <p:nvSpPr>
          <p:cNvPr id="22" name="TextBox 21">
            <a:extLst>
              <a:ext uri="{FF2B5EF4-FFF2-40B4-BE49-F238E27FC236}">
                <a16:creationId xmlns:a16="http://schemas.microsoft.com/office/drawing/2014/main" id="{975369EE-F5DD-F5C4-26C3-F24DFBA10D57}"/>
              </a:ext>
            </a:extLst>
          </p:cNvPr>
          <p:cNvSpPr txBox="1"/>
          <p:nvPr/>
        </p:nvSpPr>
        <p:spPr>
          <a:xfrm>
            <a:off x="6390640" y="6461760"/>
            <a:ext cx="56997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rgbClr val="FF0000"/>
                </a:solidFill>
              </a:rPr>
              <a:t>Newly constructed “fames”, facing unmade, flooding road</a:t>
            </a:r>
          </a:p>
        </p:txBody>
      </p:sp>
      <p:sp>
        <p:nvSpPr>
          <p:cNvPr id="23" name="Callout: Left Arrow 22">
            <a:extLst>
              <a:ext uri="{FF2B5EF4-FFF2-40B4-BE49-F238E27FC236}">
                <a16:creationId xmlns:a16="http://schemas.microsoft.com/office/drawing/2014/main" id="{177F7115-24FE-8551-D89E-6E6D169B9FAB}"/>
              </a:ext>
            </a:extLst>
          </p:cNvPr>
          <p:cNvSpPr/>
          <p:nvPr/>
        </p:nvSpPr>
        <p:spPr>
          <a:xfrm>
            <a:off x="9306559" y="1259840"/>
            <a:ext cx="2544771" cy="2368351"/>
          </a:xfrm>
          <a:prstGeom prst="leftArrowCallou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Speculative commercial building under construction for over 10 years</a:t>
            </a:r>
          </a:p>
          <a:p>
            <a:pPr algn="ctr"/>
            <a:r>
              <a:rPr lang="en-US" dirty="0">
                <a:solidFill>
                  <a:schemeClr val="tx1"/>
                </a:solidFill>
              </a:rPr>
              <a:t>Where are the financiers?</a:t>
            </a:r>
          </a:p>
        </p:txBody>
      </p:sp>
    </p:spTree>
    <p:extLst>
      <p:ext uri="{BB962C8B-B14F-4D97-AF65-F5344CB8AC3E}">
        <p14:creationId xmlns:p14="http://schemas.microsoft.com/office/powerpoint/2010/main" val="1589975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FB62A-C31B-6FE1-FF53-26E0A838B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5E3D7-3DC9-B941-CDE2-D6475FD7C3FA}"/>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Investing in informal </a:t>
            </a:r>
            <a:r>
              <a:rPr lang="en-US" sz="4400" b="1" dirty="0" err="1">
                <a:solidFill>
                  <a:srgbClr val="0000FF"/>
                </a:solidFill>
                <a:latin typeface="Cambria" panose="02040503050406030204" pitchFamily="18" charset="0"/>
                <a:ea typeface="Cambria" panose="02040503050406030204" pitchFamily="18" charset="0"/>
              </a:rPr>
              <a:t>unserviced</a:t>
            </a:r>
            <a:r>
              <a:rPr lang="en-US" sz="4400" b="1" dirty="0">
                <a:solidFill>
                  <a:srgbClr val="0000FF"/>
                </a:solidFill>
                <a:latin typeface="Cambria" panose="02040503050406030204" pitchFamily="18" charset="0"/>
                <a:ea typeface="Cambria" panose="02040503050406030204" pitchFamily="18" charset="0"/>
              </a:rPr>
              <a:t> land, risky</a:t>
            </a:r>
          </a:p>
        </p:txBody>
      </p:sp>
      <p:sp>
        <p:nvSpPr>
          <p:cNvPr id="3" name="Content Placeholder 2">
            <a:extLst>
              <a:ext uri="{FF2B5EF4-FFF2-40B4-BE49-F238E27FC236}">
                <a16:creationId xmlns:a16="http://schemas.microsoft.com/office/drawing/2014/main" id="{1F6C605C-D806-6478-F6C2-D407D976AC21}"/>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Over half of all urban land in Tanzania is informal (60%+) — no formal title, no planning approval, inadequate water, sanitation, roads, and electricity.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This situation represents decades of accumulated planning failure.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Situation repeats itself in many African cities especially the South of the Sahara</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Investing in informal areas risky and property values may not be easily </a:t>
            </a:r>
            <a:r>
              <a:rPr lang="en-US" sz="2800" dirty="0" err="1">
                <a:latin typeface="Cambria" panose="02040503050406030204" pitchFamily="18" charset="0"/>
                <a:ea typeface="Cambria" panose="02040503050406030204" pitchFamily="18" charset="0"/>
              </a:rPr>
              <a:t>realised</a:t>
            </a:r>
            <a:endParaRPr lang="en-US" sz="2800" dirty="0">
              <a:latin typeface="Cambria" panose="02040503050406030204" pitchFamily="18" charset="0"/>
              <a:ea typeface="Cambria" panose="02040503050406030204" pitchFamily="18" charset="0"/>
            </a:endParaRPr>
          </a:p>
        </p:txBody>
      </p:sp>
      <p:sp>
        <p:nvSpPr>
          <p:cNvPr id="5" name="Slide Number Placeholder 4">
            <a:extLst>
              <a:ext uri="{FF2B5EF4-FFF2-40B4-BE49-F238E27FC236}">
                <a16:creationId xmlns:a16="http://schemas.microsoft.com/office/drawing/2014/main" id="{90E513CB-E189-4598-8843-F3C39F2A29A4}"/>
              </a:ext>
            </a:extLst>
          </p:cNvPr>
          <p:cNvSpPr>
            <a:spLocks noGrp="1"/>
          </p:cNvSpPr>
          <p:nvPr>
            <p:ph type="sldNum" sz="quarter" idx="12"/>
          </p:nvPr>
        </p:nvSpPr>
        <p:spPr/>
        <p:txBody>
          <a:bodyPr/>
          <a:lstStyle/>
          <a:p>
            <a:fld id="{2BAAF350-FF74-4BDD-A6D1-1BB02FCC7B08}" type="slidenum">
              <a:rPr lang="en-US" smtClean="0"/>
              <a:pPr/>
              <a:t>28</a:t>
            </a:fld>
            <a:endParaRPr lang="en-US"/>
          </a:p>
        </p:txBody>
      </p:sp>
    </p:spTree>
    <p:extLst>
      <p:ext uri="{BB962C8B-B14F-4D97-AF65-F5344CB8AC3E}">
        <p14:creationId xmlns:p14="http://schemas.microsoft.com/office/powerpoint/2010/main" val="1787850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E4F15-7381-52C1-DF1D-C2F43C529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D6A5A-F991-8610-5B8C-27CBA4A4CEA8}"/>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Climate-Resilient Construction</a:t>
            </a:r>
          </a:p>
        </p:txBody>
      </p:sp>
      <p:sp>
        <p:nvSpPr>
          <p:cNvPr id="3" name="Content Placeholder 2">
            <a:extLst>
              <a:ext uri="{FF2B5EF4-FFF2-40B4-BE49-F238E27FC236}">
                <a16:creationId xmlns:a16="http://schemas.microsoft.com/office/drawing/2014/main" id="{1532D28C-1F3D-483D-B57A-222A806134E3}"/>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Green building codes absent (to be enacted?)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Climate-resilient construction standards fragmented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Flooding affects large informal settlement areas, in flood plains, facing recurring losses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Construction sector not yet responding to climate risk.</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Significant portions of Dar es Salaam, Mwanza, Tanga, and other cities are flood-prone.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Real estate investment in climate-exposed areas carries unquantifiable risk. (TICGL)</a:t>
            </a:r>
          </a:p>
        </p:txBody>
      </p:sp>
      <p:sp>
        <p:nvSpPr>
          <p:cNvPr id="5" name="Slide Number Placeholder 4">
            <a:extLst>
              <a:ext uri="{FF2B5EF4-FFF2-40B4-BE49-F238E27FC236}">
                <a16:creationId xmlns:a16="http://schemas.microsoft.com/office/drawing/2014/main" id="{72B6D8AF-20FC-CA2D-6855-D2CE9D9C006F}"/>
              </a:ext>
            </a:extLst>
          </p:cNvPr>
          <p:cNvSpPr>
            <a:spLocks noGrp="1"/>
          </p:cNvSpPr>
          <p:nvPr>
            <p:ph type="sldNum" sz="quarter" idx="12"/>
          </p:nvPr>
        </p:nvSpPr>
        <p:spPr/>
        <p:txBody>
          <a:bodyPr/>
          <a:lstStyle/>
          <a:p>
            <a:fld id="{2BAAF350-FF74-4BDD-A6D1-1BB02FCC7B08}" type="slidenum">
              <a:rPr lang="en-US" smtClean="0"/>
              <a:pPr/>
              <a:t>29</a:t>
            </a:fld>
            <a:endParaRPr lang="en-US"/>
          </a:p>
        </p:txBody>
      </p:sp>
    </p:spTree>
    <p:extLst>
      <p:ext uri="{BB962C8B-B14F-4D97-AF65-F5344CB8AC3E}">
        <p14:creationId xmlns:p14="http://schemas.microsoft.com/office/powerpoint/2010/main" val="1411286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7E106-D675-4D0E-12F3-95DAAAF33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A0AA03-12DC-9142-37BD-D213DF03152A}"/>
              </a:ext>
            </a:extLst>
          </p:cNvPr>
          <p:cNvSpPr>
            <a:spLocks noGrp="1"/>
          </p:cNvSpPr>
          <p:nvPr>
            <p:ph type="title"/>
          </p:nvPr>
        </p:nvSpPr>
        <p:spPr>
          <a:xfrm>
            <a:off x="1484309" y="233265"/>
            <a:ext cx="10018713" cy="802433"/>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Real Estate, investment and Saving</a:t>
            </a:r>
          </a:p>
        </p:txBody>
      </p:sp>
      <p:sp>
        <p:nvSpPr>
          <p:cNvPr id="3" name="Content Placeholder 2">
            <a:extLst>
              <a:ext uri="{FF2B5EF4-FFF2-40B4-BE49-F238E27FC236}">
                <a16:creationId xmlns:a16="http://schemas.microsoft.com/office/drawing/2014/main" id="{8B4EC34D-BA5F-810A-0F31-E751E5AB28E0}"/>
              </a:ext>
            </a:extLst>
          </p:cNvPr>
          <p:cNvSpPr>
            <a:spLocks noGrp="1"/>
          </p:cNvSpPr>
          <p:nvPr>
            <p:ph idx="1"/>
          </p:nvPr>
        </p:nvSpPr>
        <p:spPr>
          <a:xfrm>
            <a:off x="1036321" y="1127898"/>
            <a:ext cx="10149840" cy="5257799"/>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Recap: Real Estate comprises of land plus developments on land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Various Forms: Residential, commercial, industrial, mixed use, special real estate, agricultural, land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Investment: Allocation of resources (mainly money) into assets, projects, or financial instruments with the expectation of generating income, profit, or appreciation in value over a future period. It involves putting capital to work to grow wealth, accepting a level of risk for potential returns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Saving </a:t>
            </a:r>
            <a:r>
              <a:rPr lang="en-US" sz="2800" i="1" dirty="0">
                <a:latin typeface="Cambria" panose="02040503050406030204" pitchFamily="18" charset="0"/>
                <a:ea typeface="Cambria" panose="02040503050406030204" pitchFamily="18" charset="0"/>
              </a:rPr>
              <a:t>vs</a:t>
            </a:r>
            <a:r>
              <a:rPr lang="en-US" sz="2800" dirty="0">
                <a:latin typeface="Cambria" panose="02040503050406030204" pitchFamily="18" charset="0"/>
                <a:ea typeface="Cambria" panose="02040503050406030204" pitchFamily="18" charset="0"/>
              </a:rPr>
              <a:t> Investing: Saving is keeping money safe (low risk/liquidity) for short-term needs, whereas investing involves higher risk to earn income or grow value over time.</a:t>
            </a:r>
          </a:p>
        </p:txBody>
      </p:sp>
      <p:sp>
        <p:nvSpPr>
          <p:cNvPr id="5" name="Slide Number Placeholder 4">
            <a:extLst>
              <a:ext uri="{FF2B5EF4-FFF2-40B4-BE49-F238E27FC236}">
                <a16:creationId xmlns:a16="http://schemas.microsoft.com/office/drawing/2014/main" id="{525613F4-7ACE-64B4-5CAB-82CCF44B742F}"/>
              </a:ext>
            </a:extLst>
          </p:cNvPr>
          <p:cNvSpPr>
            <a:spLocks noGrp="1"/>
          </p:cNvSpPr>
          <p:nvPr>
            <p:ph type="sldNum" sz="quarter" idx="12"/>
          </p:nvPr>
        </p:nvSpPr>
        <p:spPr/>
        <p:txBody>
          <a:bodyPr/>
          <a:lstStyle/>
          <a:p>
            <a:fld id="{2BAAF350-FF74-4BDD-A6D1-1BB02FCC7B08}" type="slidenum">
              <a:rPr lang="en-US" smtClean="0"/>
              <a:pPr/>
              <a:t>3</a:t>
            </a:fld>
            <a:endParaRPr lang="en-US"/>
          </a:p>
        </p:txBody>
      </p:sp>
    </p:spTree>
    <p:extLst>
      <p:ext uri="{BB962C8B-B14F-4D97-AF65-F5344CB8AC3E}">
        <p14:creationId xmlns:p14="http://schemas.microsoft.com/office/powerpoint/2010/main" val="4170450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AC1F4-71DF-62EB-DE8B-AEC3EB990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235BDB-9182-60D8-8931-3D95BDFD73BC}"/>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Financial Sector hesitant</a:t>
            </a:r>
          </a:p>
        </p:txBody>
      </p:sp>
      <p:sp>
        <p:nvSpPr>
          <p:cNvPr id="3" name="Content Placeholder 2">
            <a:extLst>
              <a:ext uri="{FF2B5EF4-FFF2-40B4-BE49-F238E27FC236}">
                <a16:creationId xmlns:a16="http://schemas.microsoft.com/office/drawing/2014/main" id="{6B327FC3-CD2A-BDCA-7199-374F8342BB8F}"/>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Financial sector hesitant to finance large sections of real estate, unsure of investment viability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So, financing is mainly based on  “Equity”, buildings taking ages to complete, in some cases deteriorating before completion; may lead to cutting down on standards, corruption</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So, advantages like “leveraging”, that is, using other peoples’ money to build your real estate empire, are not readily available in many LDCs</a:t>
            </a:r>
          </a:p>
        </p:txBody>
      </p:sp>
      <p:sp>
        <p:nvSpPr>
          <p:cNvPr id="5" name="Slide Number Placeholder 4">
            <a:extLst>
              <a:ext uri="{FF2B5EF4-FFF2-40B4-BE49-F238E27FC236}">
                <a16:creationId xmlns:a16="http://schemas.microsoft.com/office/drawing/2014/main" id="{9FCC6FF9-8939-1345-C5DD-002D07C64F36}"/>
              </a:ext>
            </a:extLst>
          </p:cNvPr>
          <p:cNvSpPr>
            <a:spLocks noGrp="1"/>
          </p:cNvSpPr>
          <p:nvPr>
            <p:ph type="sldNum" sz="quarter" idx="12"/>
          </p:nvPr>
        </p:nvSpPr>
        <p:spPr/>
        <p:txBody>
          <a:bodyPr/>
          <a:lstStyle/>
          <a:p>
            <a:fld id="{2BAAF350-FF74-4BDD-A6D1-1BB02FCC7B08}" type="slidenum">
              <a:rPr lang="en-US" smtClean="0"/>
              <a:pPr/>
              <a:t>30</a:t>
            </a:fld>
            <a:endParaRPr lang="en-US"/>
          </a:p>
        </p:txBody>
      </p:sp>
    </p:spTree>
    <p:extLst>
      <p:ext uri="{BB962C8B-B14F-4D97-AF65-F5344CB8AC3E}">
        <p14:creationId xmlns:p14="http://schemas.microsoft.com/office/powerpoint/2010/main" val="2637835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BB4E4-292F-F122-E663-1595B3DF7B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618A5-1049-B9A9-39A1-7398545922CF}"/>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High Cost of Construction and Maintenance</a:t>
            </a:r>
          </a:p>
        </p:txBody>
      </p:sp>
      <p:sp>
        <p:nvSpPr>
          <p:cNvPr id="3" name="Content Placeholder 2">
            <a:extLst>
              <a:ext uri="{FF2B5EF4-FFF2-40B4-BE49-F238E27FC236}">
                <a16:creationId xmlns:a16="http://schemas.microsoft.com/office/drawing/2014/main" id="{EA48531E-C7DF-09FF-F4E0-EA150A395E32}"/>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Cost of construction high relative to expected income (rent)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Tanzania imports most construction materials including steel, glass, specialist equipment, and finishing materials.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High import costs raise construction prices above affordable thresholds.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Weak planning and development control and lack or paucity of infrastructure increase the cost of investment in </a:t>
            </a:r>
            <a:r>
              <a:rPr lang="en-US" sz="2800">
                <a:latin typeface="Cambria" panose="02040503050406030204" pitchFamily="18" charset="0"/>
                <a:ea typeface="Cambria" panose="02040503050406030204" pitchFamily="18" charset="0"/>
              </a:rPr>
              <a:t>real estate</a:t>
            </a:r>
            <a:endParaRPr lang="en-US" sz="2800"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Local material manufacturing </a:t>
            </a:r>
            <a:r>
              <a:rPr lang="en-US" sz="2800" dirty="0" err="1">
                <a:latin typeface="Cambria" panose="02040503050406030204" pitchFamily="18" charset="0"/>
                <a:ea typeface="Cambria" panose="02040503050406030204" pitchFamily="18" charset="0"/>
              </a:rPr>
              <a:t>incentivised</a:t>
            </a:r>
            <a:r>
              <a:rPr lang="en-US" sz="2800" dirty="0">
                <a:latin typeface="Cambria" panose="02040503050406030204" pitchFamily="18" charset="0"/>
                <a:ea typeface="Cambria" panose="02040503050406030204" pitchFamily="18" charset="0"/>
              </a:rPr>
              <a:t> by FYDP IV but nascent.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The high cost also scares financiers</a:t>
            </a:r>
          </a:p>
        </p:txBody>
      </p:sp>
      <p:sp>
        <p:nvSpPr>
          <p:cNvPr id="5" name="Slide Number Placeholder 4">
            <a:extLst>
              <a:ext uri="{FF2B5EF4-FFF2-40B4-BE49-F238E27FC236}">
                <a16:creationId xmlns:a16="http://schemas.microsoft.com/office/drawing/2014/main" id="{6C0643A5-87B1-7E40-DD6F-A60205E26F1D}"/>
              </a:ext>
            </a:extLst>
          </p:cNvPr>
          <p:cNvSpPr>
            <a:spLocks noGrp="1"/>
          </p:cNvSpPr>
          <p:nvPr>
            <p:ph type="sldNum" sz="quarter" idx="12"/>
          </p:nvPr>
        </p:nvSpPr>
        <p:spPr/>
        <p:txBody>
          <a:bodyPr/>
          <a:lstStyle/>
          <a:p>
            <a:fld id="{2BAAF350-FF74-4BDD-A6D1-1BB02FCC7B08}" type="slidenum">
              <a:rPr lang="en-US" smtClean="0"/>
              <a:pPr/>
              <a:t>31</a:t>
            </a:fld>
            <a:endParaRPr lang="en-US"/>
          </a:p>
        </p:txBody>
      </p:sp>
    </p:spTree>
    <p:extLst>
      <p:ext uri="{BB962C8B-B14F-4D97-AF65-F5344CB8AC3E}">
        <p14:creationId xmlns:p14="http://schemas.microsoft.com/office/powerpoint/2010/main" val="2665828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A2FB2-4061-FF5A-AD37-6A59DF86F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7091D-0E74-41F0-DC14-F60F4CEAD8AE}"/>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Fragmented Land Management, Registration &amp; Institutional Overlaps</a:t>
            </a:r>
          </a:p>
        </p:txBody>
      </p:sp>
      <p:sp>
        <p:nvSpPr>
          <p:cNvPr id="3" name="Content Placeholder 2">
            <a:extLst>
              <a:ext uri="{FF2B5EF4-FFF2-40B4-BE49-F238E27FC236}">
                <a16:creationId xmlns:a16="http://schemas.microsoft.com/office/drawing/2014/main" id="{F32F2BF0-32BA-BC5D-BC31-15A5DD2F565B}"/>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Multiple institutions with overlapping mandates: MLHHSD, LGAs, National Land Use Planning Commission, </a:t>
            </a:r>
            <a:r>
              <a:rPr lang="en-US" sz="2800" dirty="0" err="1">
                <a:latin typeface="Cambria" panose="02040503050406030204" pitchFamily="18" charset="0"/>
                <a:ea typeface="Cambria" panose="02040503050406030204" pitchFamily="18" charset="0"/>
              </a:rPr>
              <a:t>etc</a:t>
            </a:r>
            <a:endParaRPr lang="en-US" sz="2800" dirty="0">
              <a:latin typeface="Cambria" panose="02040503050406030204" pitchFamily="18" charset="0"/>
              <a:ea typeface="Cambria" panose="02040503050406030204" pitchFamily="18" charset="0"/>
            </a:endParaRP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Registration processes are paper-based, slow, and expensive.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Institutional overlaps create coordination failures and lengthy approval processes that discourage formal development.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LGAs, the planning authorities, not confident enough to execute their duties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Tug of war over land professionals: MLHHSD, PMORALG</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Institutional overlaps and governance issues need solution</a:t>
            </a:r>
          </a:p>
        </p:txBody>
      </p:sp>
      <p:sp>
        <p:nvSpPr>
          <p:cNvPr id="5" name="Slide Number Placeholder 4">
            <a:extLst>
              <a:ext uri="{FF2B5EF4-FFF2-40B4-BE49-F238E27FC236}">
                <a16:creationId xmlns:a16="http://schemas.microsoft.com/office/drawing/2014/main" id="{F217CC52-6E2C-584A-1280-4825C43176F3}"/>
              </a:ext>
            </a:extLst>
          </p:cNvPr>
          <p:cNvSpPr>
            <a:spLocks noGrp="1"/>
          </p:cNvSpPr>
          <p:nvPr>
            <p:ph type="sldNum" sz="quarter" idx="12"/>
          </p:nvPr>
        </p:nvSpPr>
        <p:spPr/>
        <p:txBody>
          <a:bodyPr/>
          <a:lstStyle/>
          <a:p>
            <a:fld id="{2BAAF350-FF74-4BDD-A6D1-1BB02FCC7B08}" type="slidenum">
              <a:rPr lang="en-US" smtClean="0"/>
              <a:pPr/>
              <a:t>32</a:t>
            </a:fld>
            <a:endParaRPr lang="en-US"/>
          </a:p>
        </p:txBody>
      </p:sp>
    </p:spTree>
    <p:extLst>
      <p:ext uri="{BB962C8B-B14F-4D97-AF65-F5344CB8AC3E}">
        <p14:creationId xmlns:p14="http://schemas.microsoft.com/office/powerpoint/2010/main" val="4262867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2D552-A908-3CF1-E23B-DE4EE95CE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5BBB1-9578-B5FA-0B15-3B12E2E5CBAB}"/>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Digital Property Transaction Gap (90% Informal) TICGL</a:t>
            </a:r>
          </a:p>
        </p:txBody>
      </p:sp>
      <p:sp>
        <p:nvSpPr>
          <p:cNvPr id="3" name="Content Placeholder 2">
            <a:extLst>
              <a:ext uri="{FF2B5EF4-FFF2-40B4-BE49-F238E27FC236}">
                <a16:creationId xmlns:a16="http://schemas.microsoft.com/office/drawing/2014/main" id="{E609792E-5D0D-2629-BAD9-F086AE504EF9}"/>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90% of property transactions are unrecorded or paper-based.</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Opacity enables corruption, title fraud, and double registration;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Deters formal investment. </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To move into Crowdfunding and Vision 2050, moving to digitalization is imperative</a:t>
            </a:r>
          </a:p>
        </p:txBody>
      </p:sp>
      <p:sp>
        <p:nvSpPr>
          <p:cNvPr id="5" name="Slide Number Placeholder 4">
            <a:extLst>
              <a:ext uri="{FF2B5EF4-FFF2-40B4-BE49-F238E27FC236}">
                <a16:creationId xmlns:a16="http://schemas.microsoft.com/office/drawing/2014/main" id="{0F3E8A6D-A216-627A-4ADA-CFE37843DA17}"/>
              </a:ext>
            </a:extLst>
          </p:cNvPr>
          <p:cNvSpPr>
            <a:spLocks noGrp="1"/>
          </p:cNvSpPr>
          <p:nvPr>
            <p:ph type="sldNum" sz="quarter" idx="12"/>
          </p:nvPr>
        </p:nvSpPr>
        <p:spPr/>
        <p:txBody>
          <a:bodyPr/>
          <a:lstStyle/>
          <a:p>
            <a:fld id="{2BAAF350-FF74-4BDD-A6D1-1BB02FCC7B08}" type="slidenum">
              <a:rPr lang="en-US" smtClean="0"/>
              <a:pPr/>
              <a:t>33</a:t>
            </a:fld>
            <a:endParaRPr lang="en-US"/>
          </a:p>
        </p:txBody>
      </p:sp>
    </p:spTree>
    <p:extLst>
      <p:ext uri="{BB962C8B-B14F-4D97-AF65-F5344CB8AC3E}">
        <p14:creationId xmlns:p14="http://schemas.microsoft.com/office/powerpoint/2010/main" val="1917019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9EE43-E70C-A51A-9EA7-541069FFE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BD279A-8958-2149-C889-1D95E5558C18}"/>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Anti-real estate investment campaigns</a:t>
            </a:r>
          </a:p>
        </p:txBody>
      </p:sp>
      <p:sp>
        <p:nvSpPr>
          <p:cNvPr id="3" name="Content Placeholder 2">
            <a:extLst>
              <a:ext uri="{FF2B5EF4-FFF2-40B4-BE49-F238E27FC236}">
                <a16:creationId xmlns:a16="http://schemas.microsoft.com/office/drawing/2014/main" id="{2AE2FE82-2023-9084-64FD-264150626E4C}"/>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 the ongoing debates and education on financial literacy, mainly on social media, real estate has been getting a real beating</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Examples include investing say TZS 50m/= in a rental property or in mutual funds </a:t>
            </a:r>
            <a:r>
              <a:rPr lang="en-US" sz="2800" dirty="0" err="1">
                <a:latin typeface="Cambria" panose="02040503050406030204" pitchFamily="18" charset="0"/>
                <a:ea typeface="Cambria" panose="02040503050406030204" pitchFamily="18" charset="0"/>
              </a:rPr>
              <a:t>eg</a:t>
            </a:r>
            <a:r>
              <a:rPr lang="en-US" sz="2800" dirty="0">
                <a:latin typeface="Cambria" panose="02040503050406030204" pitchFamily="18" charset="0"/>
                <a:ea typeface="Cambria" panose="02040503050406030204" pitchFamily="18" charset="0"/>
              </a:rPr>
              <a:t> UTT. In the latter case, you could get TZS 400,000 a month with no hassle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 the former case, you may get TZS 300,000 pm, also risking a lot of hassle with tenants, service providers, maintenance, vacancies, and many sleepless nights</a:t>
            </a:r>
          </a:p>
        </p:txBody>
      </p:sp>
      <p:sp>
        <p:nvSpPr>
          <p:cNvPr id="5" name="Slide Number Placeholder 4">
            <a:extLst>
              <a:ext uri="{FF2B5EF4-FFF2-40B4-BE49-F238E27FC236}">
                <a16:creationId xmlns:a16="http://schemas.microsoft.com/office/drawing/2014/main" id="{9EFB6CC3-AC72-50CC-F2D8-878765E45DCC}"/>
              </a:ext>
            </a:extLst>
          </p:cNvPr>
          <p:cNvSpPr>
            <a:spLocks noGrp="1"/>
          </p:cNvSpPr>
          <p:nvPr>
            <p:ph type="sldNum" sz="quarter" idx="12"/>
          </p:nvPr>
        </p:nvSpPr>
        <p:spPr/>
        <p:txBody>
          <a:bodyPr/>
          <a:lstStyle/>
          <a:p>
            <a:fld id="{2BAAF350-FF74-4BDD-A6D1-1BB02FCC7B08}" type="slidenum">
              <a:rPr lang="en-US" smtClean="0"/>
              <a:pPr/>
              <a:t>34</a:t>
            </a:fld>
            <a:endParaRPr lang="en-US"/>
          </a:p>
        </p:txBody>
      </p:sp>
    </p:spTree>
    <p:extLst>
      <p:ext uri="{BB962C8B-B14F-4D97-AF65-F5344CB8AC3E}">
        <p14:creationId xmlns:p14="http://schemas.microsoft.com/office/powerpoint/2010/main" val="1489923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239CF-D937-FF91-96FE-197B104A0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74372-F6BB-6512-1554-B02AA83DF376}"/>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Anti-real estate investment campaigns </a:t>
            </a:r>
            <a:r>
              <a:rPr lang="en-US" sz="4400" b="1" i="1" dirty="0">
                <a:solidFill>
                  <a:srgbClr val="0000FF"/>
                </a:solidFill>
                <a:latin typeface="Cambria" panose="02040503050406030204" pitchFamily="18" charset="0"/>
                <a:ea typeface="Cambria" panose="02040503050406030204" pitchFamily="18" charset="0"/>
              </a:rPr>
              <a:t>some headings from </a:t>
            </a:r>
            <a:r>
              <a:rPr lang="en-US" sz="4400" b="1" i="1" dirty="0" err="1">
                <a:solidFill>
                  <a:srgbClr val="0000FF"/>
                </a:solidFill>
                <a:latin typeface="Cambria" panose="02040503050406030204" pitchFamily="18" charset="0"/>
                <a:ea typeface="Cambria" panose="02040503050406030204" pitchFamily="18" charset="0"/>
              </a:rPr>
              <a:t>YuoTube</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0D7AEB0D-B4BE-9D3E-E955-641EEF24E7B1}"/>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“My view is that buying and holding real estate is not an effective investment strategy in our current economic environment”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Warren Buffet: “Stocks beat Real Estate”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“People are admitting Real Estate Investing wasn’t worth it”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“Bought 22 rental units and now regret it”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Wealth Advisor: “Don’t Invest in Real Estate”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“Big losses, why you should never invest in Kenyan Rental Properties”</a:t>
            </a:r>
          </a:p>
        </p:txBody>
      </p:sp>
      <p:sp>
        <p:nvSpPr>
          <p:cNvPr id="5" name="Slide Number Placeholder 4">
            <a:extLst>
              <a:ext uri="{FF2B5EF4-FFF2-40B4-BE49-F238E27FC236}">
                <a16:creationId xmlns:a16="http://schemas.microsoft.com/office/drawing/2014/main" id="{C771AD08-670C-2555-3BF4-B7B5E80F0E5D}"/>
              </a:ext>
            </a:extLst>
          </p:cNvPr>
          <p:cNvSpPr>
            <a:spLocks noGrp="1"/>
          </p:cNvSpPr>
          <p:nvPr>
            <p:ph type="sldNum" sz="quarter" idx="12"/>
          </p:nvPr>
        </p:nvSpPr>
        <p:spPr/>
        <p:txBody>
          <a:bodyPr/>
          <a:lstStyle/>
          <a:p>
            <a:fld id="{2BAAF350-FF74-4BDD-A6D1-1BB02FCC7B08}" type="slidenum">
              <a:rPr lang="en-US" smtClean="0"/>
              <a:pPr/>
              <a:t>35</a:t>
            </a:fld>
            <a:endParaRPr lang="en-US"/>
          </a:p>
        </p:txBody>
      </p:sp>
    </p:spTree>
    <p:extLst>
      <p:ext uri="{BB962C8B-B14F-4D97-AF65-F5344CB8AC3E}">
        <p14:creationId xmlns:p14="http://schemas.microsoft.com/office/powerpoint/2010/main" val="513518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B4E9B-E21F-26C2-8C16-D420CB53C5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5EDC5-05E7-CD31-58C8-0EA7C74353B8}"/>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Potential Role of Real Estate Professionals</a:t>
            </a:r>
          </a:p>
        </p:txBody>
      </p:sp>
      <p:sp>
        <p:nvSpPr>
          <p:cNvPr id="3" name="Content Placeholder 2">
            <a:extLst>
              <a:ext uri="{FF2B5EF4-FFF2-40B4-BE49-F238E27FC236}">
                <a16:creationId xmlns:a16="http://schemas.microsoft.com/office/drawing/2014/main" id="{800BCE1A-6370-C579-2870-48F0F75FC4A7}"/>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Work with other professionals </a:t>
            </a:r>
            <a:r>
              <a:rPr lang="en-US" sz="2800" dirty="0" err="1">
                <a:latin typeface="Cambria" panose="02040503050406030204" pitchFamily="18" charset="0"/>
                <a:ea typeface="Cambria" panose="02040503050406030204" pitchFamily="18" charset="0"/>
              </a:rPr>
              <a:t>eg</a:t>
            </a:r>
            <a:r>
              <a:rPr lang="en-US" sz="2800" dirty="0">
                <a:latin typeface="Cambria" panose="02040503050406030204" pitchFamily="18" charset="0"/>
                <a:ea typeface="Cambria" panose="02040503050406030204" pitchFamily="18" charset="0"/>
              </a:rPr>
              <a:t>  Urban Land Use Planners to increase proportion of planned land as urban areas grow rapidly: by working with land owners to have their land planned (avoiding the contentious compulsory acquisition)</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Private sector could play critical role in land use planning and servicing. Recall: Estates like Regent Estate in Dar were planned by the private sector</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Campaign for more empowerment of local government authorities, especially urban areas to manage their affairs, weaning them from being spoon-fed by the central government</a:t>
            </a:r>
          </a:p>
        </p:txBody>
      </p:sp>
      <p:sp>
        <p:nvSpPr>
          <p:cNvPr id="5" name="Slide Number Placeholder 4">
            <a:extLst>
              <a:ext uri="{FF2B5EF4-FFF2-40B4-BE49-F238E27FC236}">
                <a16:creationId xmlns:a16="http://schemas.microsoft.com/office/drawing/2014/main" id="{41FCC0D0-2549-C33C-FA5D-2474AF8F14E7}"/>
              </a:ext>
            </a:extLst>
          </p:cNvPr>
          <p:cNvSpPr>
            <a:spLocks noGrp="1"/>
          </p:cNvSpPr>
          <p:nvPr>
            <p:ph type="sldNum" sz="quarter" idx="12"/>
          </p:nvPr>
        </p:nvSpPr>
        <p:spPr/>
        <p:txBody>
          <a:bodyPr/>
          <a:lstStyle/>
          <a:p>
            <a:fld id="{2BAAF350-FF74-4BDD-A6D1-1BB02FCC7B08}" type="slidenum">
              <a:rPr lang="en-US" smtClean="0"/>
              <a:pPr/>
              <a:t>36</a:t>
            </a:fld>
            <a:endParaRPr lang="en-US"/>
          </a:p>
        </p:txBody>
      </p:sp>
    </p:spTree>
    <p:extLst>
      <p:ext uri="{BB962C8B-B14F-4D97-AF65-F5344CB8AC3E}">
        <p14:creationId xmlns:p14="http://schemas.microsoft.com/office/powerpoint/2010/main" val="3908598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B3DF6-ADDA-B116-E3C2-B8BE9FEC1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C3EC1D-94B5-4A84-AF34-71D8FA68FFE6}"/>
              </a:ext>
            </a:extLst>
          </p:cNvPr>
          <p:cNvSpPr>
            <a:spLocks noGrp="1"/>
          </p:cNvSpPr>
          <p:nvPr>
            <p:ph type="title"/>
          </p:nvPr>
        </p:nvSpPr>
        <p:spPr>
          <a:xfrm>
            <a:off x="1107441" y="233265"/>
            <a:ext cx="10395582"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Potential Role of Real Estate Professionals</a:t>
            </a:r>
          </a:p>
        </p:txBody>
      </p:sp>
      <p:sp>
        <p:nvSpPr>
          <p:cNvPr id="3" name="Content Placeholder 2">
            <a:extLst>
              <a:ext uri="{FF2B5EF4-FFF2-40B4-BE49-F238E27FC236}">
                <a16:creationId xmlns:a16="http://schemas.microsoft.com/office/drawing/2014/main" id="{5B275182-0F14-4DDA-8C82-217A6B84994A}"/>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Work on facilities to finance urban infrastructure development, such as land-based financing, municipal bonds, Property Tax, development impact exactions </a:t>
            </a:r>
            <a:r>
              <a:rPr lang="en-US" sz="2800" dirty="0" err="1">
                <a:latin typeface="Cambria" panose="02040503050406030204" pitchFamily="18" charset="0"/>
                <a:ea typeface="Cambria" panose="02040503050406030204" pitchFamily="18" charset="0"/>
              </a:rPr>
              <a:t>etc</a:t>
            </a:r>
            <a:r>
              <a:rPr lang="en-US" sz="2800" dirty="0">
                <a:latin typeface="Cambria" panose="02040503050406030204" pitchFamily="18" charset="0"/>
                <a:ea typeface="Cambria" panose="02040503050406030204" pitchFamily="18" charset="0"/>
              </a:rPr>
              <a:t> to enable the improvement of the framework in which real estate operates in LDCs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Help to scale up registration and reliable access to property information, transactions</a:t>
            </a:r>
          </a:p>
          <a:p>
            <a:pPr>
              <a:buClr>
                <a:srgbClr val="FF0000"/>
              </a:buClr>
              <a:buSzPct val="121000"/>
              <a:buFont typeface="Wingdings" panose="05000000000000000000" pitchFamily="2" charset="2"/>
              <a:buChar char="q"/>
            </a:pPr>
            <a:endParaRPr lang="en-US" sz="2800" dirty="0">
              <a:latin typeface="Cambria" panose="02040503050406030204" pitchFamily="18" charset="0"/>
              <a:ea typeface="Cambria" panose="02040503050406030204" pitchFamily="18" charset="0"/>
            </a:endParaRPr>
          </a:p>
        </p:txBody>
      </p:sp>
      <p:sp>
        <p:nvSpPr>
          <p:cNvPr id="5" name="Slide Number Placeholder 4">
            <a:extLst>
              <a:ext uri="{FF2B5EF4-FFF2-40B4-BE49-F238E27FC236}">
                <a16:creationId xmlns:a16="http://schemas.microsoft.com/office/drawing/2014/main" id="{68FD9E46-1BCB-7F9E-9F55-8CAFEDBE56B2}"/>
              </a:ext>
            </a:extLst>
          </p:cNvPr>
          <p:cNvSpPr>
            <a:spLocks noGrp="1"/>
          </p:cNvSpPr>
          <p:nvPr>
            <p:ph type="sldNum" sz="quarter" idx="12"/>
          </p:nvPr>
        </p:nvSpPr>
        <p:spPr/>
        <p:txBody>
          <a:bodyPr/>
          <a:lstStyle/>
          <a:p>
            <a:fld id="{2BAAF350-FF74-4BDD-A6D1-1BB02FCC7B08}" type="slidenum">
              <a:rPr lang="en-US" smtClean="0"/>
              <a:pPr/>
              <a:t>37</a:t>
            </a:fld>
            <a:endParaRPr lang="en-US"/>
          </a:p>
        </p:txBody>
      </p:sp>
    </p:spTree>
    <p:extLst>
      <p:ext uri="{BB962C8B-B14F-4D97-AF65-F5344CB8AC3E}">
        <p14:creationId xmlns:p14="http://schemas.microsoft.com/office/powerpoint/2010/main" val="966646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A6DD-364F-4F43-5575-63D36042C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5F424-45B3-9CAE-8AA3-65D51DC61C13}"/>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Concluding remarks</a:t>
            </a:r>
          </a:p>
        </p:txBody>
      </p:sp>
      <p:sp>
        <p:nvSpPr>
          <p:cNvPr id="3" name="Content Placeholder 2">
            <a:extLst>
              <a:ext uri="{FF2B5EF4-FFF2-40B4-BE49-F238E27FC236}">
                <a16:creationId xmlns:a16="http://schemas.microsoft.com/office/drawing/2014/main" id="{BAFFA402-2CA0-0B5F-2EC0-DD9C656C24D9}"/>
              </a:ext>
            </a:extLst>
          </p:cNvPr>
          <p:cNvSpPr>
            <a:spLocks noGrp="1"/>
          </p:cNvSpPr>
          <p:nvPr>
            <p:ph idx="1"/>
          </p:nvPr>
        </p:nvSpPr>
        <p:spPr>
          <a:xfrm>
            <a:off x="1107441" y="1473200"/>
            <a:ext cx="10038079" cy="4393931"/>
          </a:xfrm>
        </p:spPr>
        <p:txBody>
          <a:bodyPr>
            <a:noAutofit/>
          </a:bodyPr>
          <a:lstStyle/>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Real Estate is a popular medium of investment and a major form of individual and national wealth, despite its short comings</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In these presentation, we have highlighted the many factors that add to the risks of investing in real estate in developing countries such as Tanzania</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The risks discussed are not found in standard textbooks</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It is therefore incumbent upon all professionals to work hard to reduce the risks that investors in real estate be they individual houseowners or large investors, to meet the Tanzania Vision 2050</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TV2050 One </a:t>
            </a:r>
            <a:r>
              <a:rPr lang="en-US">
                <a:latin typeface="Cambria" panose="02040503050406030204" pitchFamily="18" charset="0"/>
                <a:ea typeface="Cambria" panose="02040503050406030204" pitchFamily="18" charset="0"/>
              </a:rPr>
              <a:t>of the Pillars: </a:t>
            </a:r>
            <a:r>
              <a:rPr lang="en-US" dirty="0">
                <a:latin typeface="Cambria" panose="02040503050406030204" pitchFamily="18" charset="0"/>
                <a:ea typeface="Cambria" panose="02040503050406030204" pitchFamily="18" charset="0"/>
              </a:rPr>
              <a:t>Affordable Housing and Human Settlements</a:t>
            </a:r>
          </a:p>
          <a:p>
            <a:pPr>
              <a:buClr>
                <a:srgbClr val="FF0000"/>
              </a:buClr>
              <a:buSzPct val="121000"/>
              <a:buFont typeface="Wingdings" panose="05000000000000000000" pitchFamily="2" charset="2"/>
              <a:buChar char="q"/>
            </a:pPr>
            <a:r>
              <a:rPr lang="en-US" dirty="0">
                <a:latin typeface="Cambria" panose="02040503050406030204" pitchFamily="18" charset="0"/>
                <a:ea typeface="Cambria" panose="02040503050406030204" pitchFamily="18" charset="0"/>
              </a:rPr>
              <a:t>Real estate professionals have a decisive role to play.</a:t>
            </a:r>
          </a:p>
        </p:txBody>
      </p:sp>
      <p:sp>
        <p:nvSpPr>
          <p:cNvPr id="5" name="Slide Number Placeholder 4">
            <a:extLst>
              <a:ext uri="{FF2B5EF4-FFF2-40B4-BE49-F238E27FC236}">
                <a16:creationId xmlns:a16="http://schemas.microsoft.com/office/drawing/2014/main" id="{4006F675-C783-F387-4F98-B6E3D3A53757}"/>
              </a:ext>
            </a:extLst>
          </p:cNvPr>
          <p:cNvSpPr>
            <a:spLocks noGrp="1"/>
          </p:cNvSpPr>
          <p:nvPr>
            <p:ph type="sldNum" sz="quarter" idx="12"/>
          </p:nvPr>
        </p:nvSpPr>
        <p:spPr/>
        <p:txBody>
          <a:bodyPr/>
          <a:lstStyle/>
          <a:p>
            <a:fld id="{2BAAF350-FF74-4BDD-A6D1-1BB02FCC7B08}" type="slidenum">
              <a:rPr lang="en-US" smtClean="0"/>
              <a:pPr/>
              <a:t>38</a:t>
            </a:fld>
            <a:endParaRPr lang="en-US"/>
          </a:p>
        </p:txBody>
      </p:sp>
    </p:spTree>
    <p:extLst>
      <p:ext uri="{BB962C8B-B14F-4D97-AF65-F5344CB8AC3E}">
        <p14:creationId xmlns:p14="http://schemas.microsoft.com/office/powerpoint/2010/main" val="2702207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8398C-F361-1E1C-D9A3-E4B02FBE7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1D88C-0268-A3F7-6D7E-F549A1EB8CA0}"/>
              </a:ext>
            </a:extLst>
          </p:cNvPr>
          <p:cNvSpPr>
            <a:spLocks noGrp="1"/>
          </p:cNvSpPr>
          <p:nvPr>
            <p:ph type="title"/>
          </p:nvPr>
        </p:nvSpPr>
        <p:spPr>
          <a:xfrm>
            <a:off x="1107441" y="233265"/>
            <a:ext cx="10395582"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Thank you for your kind attention</a:t>
            </a:r>
          </a:p>
        </p:txBody>
      </p:sp>
      <p:sp>
        <p:nvSpPr>
          <p:cNvPr id="5" name="Slide Number Placeholder 4">
            <a:extLst>
              <a:ext uri="{FF2B5EF4-FFF2-40B4-BE49-F238E27FC236}">
                <a16:creationId xmlns:a16="http://schemas.microsoft.com/office/drawing/2014/main" id="{07A957F4-8DF0-88BD-8528-A9E8CA7F6D7F}"/>
              </a:ext>
            </a:extLst>
          </p:cNvPr>
          <p:cNvSpPr>
            <a:spLocks noGrp="1"/>
          </p:cNvSpPr>
          <p:nvPr>
            <p:ph type="sldNum" sz="quarter" idx="12"/>
          </p:nvPr>
        </p:nvSpPr>
        <p:spPr/>
        <p:txBody>
          <a:bodyPr/>
          <a:lstStyle/>
          <a:p>
            <a:fld id="{2BAAF350-FF74-4BDD-A6D1-1BB02FCC7B08}" type="slidenum">
              <a:rPr lang="en-US" smtClean="0"/>
              <a:pPr/>
              <a:t>39</a:t>
            </a:fld>
            <a:endParaRPr lang="en-US"/>
          </a:p>
        </p:txBody>
      </p:sp>
      <p:pic>
        <p:nvPicPr>
          <p:cNvPr id="9" name="Picture 8">
            <a:extLst>
              <a:ext uri="{FF2B5EF4-FFF2-40B4-BE49-F238E27FC236}">
                <a16:creationId xmlns:a16="http://schemas.microsoft.com/office/drawing/2014/main" id="{8E8B1CFA-63A3-2939-6835-C28D7DD711EE}"/>
              </a:ext>
            </a:extLst>
          </p:cNvPr>
          <p:cNvPicPr>
            <a:picLocks noChangeAspect="1"/>
          </p:cNvPicPr>
          <p:nvPr/>
        </p:nvPicPr>
        <p:blipFill>
          <a:blip r:embed="rId3"/>
          <a:stretch>
            <a:fillRect/>
          </a:stretch>
        </p:blipFill>
        <p:spPr>
          <a:xfrm>
            <a:off x="2346960" y="1516111"/>
            <a:ext cx="3291840" cy="4396740"/>
          </a:xfrm>
          <a:prstGeom prst="rect">
            <a:avLst/>
          </a:prstGeom>
        </p:spPr>
      </p:pic>
      <p:sp>
        <p:nvSpPr>
          <p:cNvPr id="10" name="TextBox 9">
            <a:extLst>
              <a:ext uri="{FF2B5EF4-FFF2-40B4-BE49-F238E27FC236}">
                <a16:creationId xmlns:a16="http://schemas.microsoft.com/office/drawing/2014/main" id="{587F5FAC-C6F0-589A-7D14-26897B32D756}"/>
              </a:ext>
            </a:extLst>
          </p:cNvPr>
          <p:cNvSpPr txBox="1"/>
          <p:nvPr/>
        </p:nvSpPr>
        <p:spPr>
          <a:xfrm>
            <a:off x="6096000" y="3043707"/>
            <a:ext cx="4703456"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solidFill>
                  <a:srgbClr val="FF0000"/>
                </a:solidFill>
              </a:rPr>
              <a:t>Potential Flooding of real estate caused, in part, by an official drain left “hanging”</a:t>
            </a:r>
          </a:p>
        </p:txBody>
      </p:sp>
    </p:spTree>
    <p:extLst>
      <p:ext uri="{BB962C8B-B14F-4D97-AF65-F5344CB8AC3E}">
        <p14:creationId xmlns:p14="http://schemas.microsoft.com/office/powerpoint/2010/main" val="975408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A6BB6-8C28-FD71-4AFF-098B67A6B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A012F-F0E4-470F-6DA6-762E64A4A716}"/>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Significance of Real Estate in the Tanzanian economy</a:t>
            </a:r>
          </a:p>
        </p:txBody>
      </p:sp>
      <p:sp>
        <p:nvSpPr>
          <p:cNvPr id="3" name="Content Placeholder 2">
            <a:extLst>
              <a:ext uri="{FF2B5EF4-FFF2-40B4-BE49-F238E27FC236}">
                <a16:creationId xmlns:a16="http://schemas.microsoft.com/office/drawing/2014/main" id="{619C94EC-A9AA-43CA-4BB5-68D945D0EC86}"/>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The way the GDP is presented, both Construction Sector and Real Estate Activities can be considered as being part of the GDP</a:t>
            </a:r>
          </a:p>
          <a:p>
            <a:pPr>
              <a:buClr>
                <a:srgbClr val="FF0000"/>
              </a:buClr>
              <a:buSzPct val="121000"/>
              <a:buFont typeface="Wingdings" panose="05000000000000000000" pitchFamily="2" charset="2"/>
              <a:buChar char="q"/>
            </a:pPr>
            <a:r>
              <a:rPr lang="en-US" sz="2800" b="1" dirty="0">
                <a:latin typeface="Cambria" panose="02040503050406030204" pitchFamily="18" charset="0"/>
                <a:ea typeface="Cambria" panose="02040503050406030204" pitchFamily="18" charset="0"/>
              </a:rPr>
              <a:t>Construction sector</a:t>
            </a:r>
            <a:r>
              <a:rPr lang="en-US" sz="2800" dirty="0">
                <a:latin typeface="Cambria" panose="02040503050406030204" pitchFamily="18" charset="0"/>
                <a:ea typeface="Cambria" panose="02040503050406030204" pitchFamily="18" charset="0"/>
              </a:rPr>
              <a:t>: the building of residential and commercial properties, roads, bridges, and other infrastructure, accounted for 12.8% of Tanzania’s GDP in 2024.</a:t>
            </a:r>
          </a:p>
          <a:p>
            <a:pPr>
              <a:buClr>
                <a:srgbClr val="FF0000"/>
              </a:buClr>
              <a:buSzPct val="121000"/>
              <a:buFont typeface="Wingdings" panose="05000000000000000000" pitchFamily="2" charset="2"/>
              <a:buChar char="q"/>
            </a:pPr>
            <a:r>
              <a:rPr lang="en-US" sz="2800" b="1" dirty="0">
                <a:latin typeface="Cambria" panose="02040503050406030204" pitchFamily="18" charset="0"/>
                <a:ea typeface="Cambria" panose="02040503050406030204" pitchFamily="18" charset="0"/>
              </a:rPr>
              <a:t>Real Estate Activities Sector</a:t>
            </a:r>
            <a:r>
              <a:rPr lang="en-US" sz="2800" dirty="0">
                <a:latin typeface="Cambria" panose="02040503050406030204" pitchFamily="18" charset="0"/>
                <a:ea typeface="Cambria" panose="02040503050406030204" pitchFamily="18" charset="0"/>
              </a:rPr>
              <a:t>: This category, which includes buying, selling, and renting properties, as well as appraisal services, contributed 2.7% to GDP in 2024</a:t>
            </a:r>
          </a:p>
          <a:p>
            <a:pPr>
              <a:buClr>
                <a:srgbClr val="FF0000"/>
              </a:buClr>
              <a:buSzPct val="121000"/>
              <a:buFont typeface="Wingdings" panose="05000000000000000000" pitchFamily="2" charset="2"/>
              <a:buChar char="q"/>
            </a:pPr>
            <a:r>
              <a:rPr lang="en-US" sz="2800" b="1" dirty="0" err="1">
                <a:latin typeface="Cambria" panose="02040503050406030204" pitchFamily="18" charset="0"/>
                <a:ea typeface="Cambria" panose="02040503050406030204" pitchFamily="18" charset="0"/>
              </a:rPr>
              <a:t>Urbanisation</a:t>
            </a:r>
            <a:r>
              <a:rPr lang="en-US" sz="2800" b="1" dirty="0">
                <a:latin typeface="Cambria" panose="02040503050406030204" pitchFamily="18" charset="0"/>
                <a:ea typeface="Cambria" panose="02040503050406030204" pitchFamily="18" charset="0"/>
              </a:rPr>
              <a:t> Rate: </a:t>
            </a:r>
            <a:r>
              <a:rPr lang="en-US" sz="2800" dirty="0">
                <a:latin typeface="Cambria" panose="02040503050406030204" pitchFamily="18" charset="0"/>
                <a:ea typeface="Cambria" panose="02040503050406030204" pitchFamily="18" charset="0"/>
              </a:rPr>
              <a:t>35.76%, driven by real estate developments in unplanned areas covering 60% in urban areas</a:t>
            </a:r>
          </a:p>
        </p:txBody>
      </p:sp>
      <p:sp>
        <p:nvSpPr>
          <p:cNvPr id="5" name="Slide Number Placeholder 4">
            <a:extLst>
              <a:ext uri="{FF2B5EF4-FFF2-40B4-BE49-F238E27FC236}">
                <a16:creationId xmlns:a16="http://schemas.microsoft.com/office/drawing/2014/main" id="{C9C28E65-5E0C-8815-55A6-BA788609F814}"/>
              </a:ext>
            </a:extLst>
          </p:cNvPr>
          <p:cNvSpPr>
            <a:spLocks noGrp="1"/>
          </p:cNvSpPr>
          <p:nvPr>
            <p:ph type="sldNum" sz="quarter" idx="12"/>
          </p:nvPr>
        </p:nvSpPr>
        <p:spPr/>
        <p:txBody>
          <a:bodyPr/>
          <a:lstStyle/>
          <a:p>
            <a:fld id="{2BAAF350-FF74-4BDD-A6D1-1BB02FCC7B08}" type="slidenum">
              <a:rPr lang="en-US" smtClean="0"/>
              <a:pPr/>
              <a:t>4</a:t>
            </a:fld>
            <a:endParaRPr lang="en-US"/>
          </a:p>
        </p:txBody>
      </p:sp>
    </p:spTree>
    <p:extLst>
      <p:ext uri="{BB962C8B-B14F-4D97-AF65-F5344CB8AC3E}">
        <p14:creationId xmlns:p14="http://schemas.microsoft.com/office/powerpoint/2010/main" val="293786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1A7B3-874D-F7B2-252B-51418CADA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223A6-D2AB-0A5E-7023-600C8221DC73}"/>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Significance of Real Estate in the Tanzanian economy around 16% of GDP</a:t>
            </a:r>
          </a:p>
        </p:txBody>
      </p:sp>
      <p:pic>
        <p:nvPicPr>
          <p:cNvPr id="8" name="Content Placeholder 7">
            <a:extLst>
              <a:ext uri="{FF2B5EF4-FFF2-40B4-BE49-F238E27FC236}">
                <a16:creationId xmlns:a16="http://schemas.microsoft.com/office/drawing/2014/main" id="{0625BA7B-2D4E-4097-8448-DCD8FAE6CB45}"/>
              </a:ext>
            </a:extLst>
          </p:cNvPr>
          <p:cNvPicPr>
            <a:picLocks noGrp="1" noChangeAspect="1"/>
          </p:cNvPicPr>
          <p:nvPr>
            <p:ph idx="1"/>
          </p:nvPr>
        </p:nvPicPr>
        <p:blipFill>
          <a:blip r:embed="rId3"/>
          <a:stretch>
            <a:fillRect/>
          </a:stretch>
        </p:blipFill>
        <p:spPr>
          <a:xfrm>
            <a:off x="1366580" y="2092960"/>
            <a:ext cx="8017791" cy="3413760"/>
          </a:xfrm>
          <a:prstGeom prst="rect">
            <a:avLst/>
          </a:prstGeom>
        </p:spPr>
      </p:pic>
      <p:sp>
        <p:nvSpPr>
          <p:cNvPr id="5" name="Slide Number Placeholder 4">
            <a:extLst>
              <a:ext uri="{FF2B5EF4-FFF2-40B4-BE49-F238E27FC236}">
                <a16:creationId xmlns:a16="http://schemas.microsoft.com/office/drawing/2014/main" id="{17F0A0A1-2391-04E2-928C-9E26E6F90631}"/>
              </a:ext>
            </a:extLst>
          </p:cNvPr>
          <p:cNvSpPr>
            <a:spLocks noGrp="1"/>
          </p:cNvSpPr>
          <p:nvPr>
            <p:ph type="sldNum" sz="quarter" idx="12"/>
          </p:nvPr>
        </p:nvSpPr>
        <p:spPr/>
        <p:txBody>
          <a:bodyPr/>
          <a:lstStyle/>
          <a:p>
            <a:fld id="{2BAAF350-FF74-4BDD-A6D1-1BB02FCC7B08}" type="slidenum">
              <a:rPr lang="en-US" smtClean="0"/>
              <a:pPr/>
              <a:t>5</a:t>
            </a:fld>
            <a:endParaRPr lang="en-US"/>
          </a:p>
        </p:txBody>
      </p:sp>
      <p:sp>
        <p:nvSpPr>
          <p:cNvPr id="9" name="TextBox 8">
            <a:extLst>
              <a:ext uri="{FF2B5EF4-FFF2-40B4-BE49-F238E27FC236}">
                <a16:creationId xmlns:a16="http://schemas.microsoft.com/office/drawing/2014/main" id="{677C55D3-D1A9-B412-F419-E095ECC6779A}"/>
              </a:ext>
            </a:extLst>
          </p:cNvPr>
          <p:cNvSpPr txBox="1"/>
          <p:nvPr/>
        </p:nvSpPr>
        <p:spPr>
          <a:xfrm>
            <a:off x="9560560" y="2021840"/>
            <a:ext cx="2428240" cy="3170099"/>
          </a:xfrm>
          <a:prstGeom prst="rect">
            <a:avLst/>
          </a:prstGeom>
          <a:solidFill>
            <a:srgbClr val="FFFF00"/>
          </a:solidFill>
          <a:ln w="6350">
            <a:solidFill>
              <a:schemeClr val="tx1"/>
            </a:solidFill>
          </a:ln>
        </p:spPr>
        <p:txBody>
          <a:bodyPr wrap="square" rtlCol="0">
            <a:spAutoFit/>
          </a:bodyPr>
          <a:lstStyle/>
          <a:p>
            <a:r>
              <a:rPr lang="en-US" sz="2000" b="1" dirty="0">
                <a:latin typeface="Cambria" panose="02040503050406030204" pitchFamily="18" charset="0"/>
                <a:ea typeface="Cambria" panose="02040503050406030204" pitchFamily="18" charset="0"/>
              </a:rPr>
              <a:t>Real Estate activities</a:t>
            </a:r>
            <a:r>
              <a:rPr lang="en-US" sz="2000" dirty="0">
                <a:latin typeface="Cambria" panose="02040503050406030204" pitchFamily="18" charset="0"/>
                <a:ea typeface="Cambria" panose="02040503050406030204" pitchFamily="18" charset="0"/>
              </a:rPr>
              <a:t> include: buying, selling, and renting properties, as well as appraisal services. These contributed 2.7% to GDP in 2024</a:t>
            </a:r>
          </a:p>
          <a:p>
            <a:r>
              <a:rPr lang="en-US" sz="2000" dirty="0">
                <a:latin typeface="Cambria" panose="02040503050406030204" pitchFamily="18" charset="0"/>
                <a:ea typeface="Cambria" panose="02040503050406030204" pitchFamily="18" charset="0"/>
              </a:rPr>
              <a:t>Add construction = 16%</a:t>
            </a:r>
          </a:p>
        </p:txBody>
      </p:sp>
    </p:spTree>
    <p:extLst>
      <p:ext uri="{BB962C8B-B14F-4D97-AF65-F5344CB8AC3E}">
        <p14:creationId xmlns:p14="http://schemas.microsoft.com/office/powerpoint/2010/main" val="94489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3360C-1C31-D48B-4884-203AFA5C4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7BE91-4BAD-0209-82BE-6AFD51A72D5F}"/>
              </a:ext>
            </a:extLst>
          </p:cNvPr>
          <p:cNvSpPr>
            <a:spLocks noGrp="1"/>
          </p:cNvSpPr>
          <p:nvPr>
            <p:ph type="title"/>
          </p:nvPr>
        </p:nvSpPr>
        <p:spPr>
          <a:xfrm>
            <a:off x="1484309" y="233265"/>
            <a:ext cx="10018713" cy="1026575"/>
          </a:xfrm>
        </p:spPr>
        <p:txBody>
          <a:bodyPr>
            <a:normAutofit/>
          </a:bodyPr>
          <a:lstStyle/>
          <a:p>
            <a:pPr algn="ctr"/>
            <a:r>
              <a:rPr lang="en-US" sz="4400" b="1" dirty="0">
                <a:solidFill>
                  <a:srgbClr val="0000FF"/>
                </a:solidFill>
                <a:latin typeface="Cambria" panose="02040503050406030204" pitchFamily="18" charset="0"/>
                <a:ea typeface="Cambria" panose="02040503050406030204" pitchFamily="18" charset="0"/>
              </a:rPr>
              <a:t>Advantages of Investing in real estate</a:t>
            </a:r>
          </a:p>
        </p:txBody>
      </p:sp>
      <p:sp>
        <p:nvSpPr>
          <p:cNvPr id="3" name="Content Placeholder 2">
            <a:extLst>
              <a:ext uri="{FF2B5EF4-FFF2-40B4-BE49-F238E27FC236}">
                <a16:creationId xmlns:a16="http://schemas.microsoft.com/office/drawing/2014/main" id="{13BA277C-2750-3142-CECE-8C55531BFB68}"/>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Appreciates in value over time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A hedge against inflation compared to other investments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Intrinsic prestige and social value (which sometime may lead to uneconomic investment)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Can be </a:t>
            </a:r>
            <a:r>
              <a:rPr lang="en-US" sz="2800" b="1" dirty="0">
                <a:latin typeface="Cambria" panose="02040503050406030204" pitchFamily="18" charset="0"/>
                <a:ea typeface="Cambria" panose="02040503050406030204" pitchFamily="18" charset="0"/>
              </a:rPr>
              <a:t>leveraged </a:t>
            </a:r>
            <a:r>
              <a:rPr lang="en-US" sz="2800" dirty="0">
                <a:latin typeface="Cambria" panose="02040503050406030204" pitchFamily="18" charset="0"/>
                <a:ea typeface="Cambria" panose="02040503050406030204" pitchFamily="18" charset="0"/>
              </a:rPr>
              <a:t>to expand a particular investment portfolio; and other business </a:t>
            </a:r>
          </a:p>
          <a:p>
            <a:pPr>
              <a:buClr>
                <a:srgbClr val="FF0000"/>
              </a:buClr>
              <a:buSzPct val="121000"/>
              <a:buFont typeface="Wingdings" panose="05000000000000000000" pitchFamily="2" charset="2"/>
              <a:buChar char="q"/>
            </a:pPr>
            <a:r>
              <a:rPr lang="en-US" sz="2800" b="1" dirty="0">
                <a:latin typeface="Cambria" panose="02040503050406030204" pitchFamily="18" charset="0"/>
                <a:ea typeface="Cambria" panose="02040503050406030204" pitchFamily="18" charset="0"/>
              </a:rPr>
              <a:t>Leverage</a:t>
            </a:r>
            <a:r>
              <a:rPr lang="en-US" sz="2800" dirty="0">
                <a:latin typeface="Cambria" panose="02040503050406030204" pitchFamily="18" charset="0"/>
                <a:ea typeface="Cambria" panose="02040503050406030204" pitchFamily="18" charset="0"/>
              </a:rPr>
              <a:t> is the use of debt (borrowed capital) in order to undertake an investment or project. The result is to multiply the potential returns from a project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Valuers can help investors to determine value of their assets to help them expand through leverage</a:t>
            </a:r>
          </a:p>
        </p:txBody>
      </p:sp>
      <p:sp>
        <p:nvSpPr>
          <p:cNvPr id="5" name="Slide Number Placeholder 4">
            <a:extLst>
              <a:ext uri="{FF2B5EF4-FFF2-40B4-BE49-F238E27FC236}">
                <a16:creationId xmlns:a16="http://schemas.microsoft.com/office/drawing/2014/main" id="{AD1FF5B6-EF48-D98F-9FE6-680A95A9A890}"/>
              </a:ext>
            </a:extLst>
          </p:cNvPr>
          <p:cNvSpPr>
            <a:spLocks noGrp="1"/>
          </p:cNvSpPr>
          <p:nvPr>
            <p:ph type="sldNum" sz="quarter" idx="12"/>
          </p:nvPr>
        </p:nvSpPr>
        <p:spPr/>
        <p:txBody>
          <a:bodyPr/>
          <a:lstStyle/>
          <a:p>
            <a:fld id="{2BAAF350-FF74-4BDD-A6D1-1BB02FCC7B08}" type="slidenum">
              <a:rPr lang="en-US" smtClean="0"/>
              <a:pPr/>
              <a:t>6</a:t>
            </a:fld>
            <a:endParaRPr lang="en-US"/>
          </a:p>
        </p:txBody>
      </p:sp>
    </p:spTree>
    <p:extLst>
      <p:ext uri="{BB962C8B-B14F-4D97-AF65-F5344CB8AC3E}">
        <p14:creationId xmlns:p14="http://schemas.microsoft.com/office/powerpoint/2010/main" val="292088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92DFA-507E-6B79-37F8-C76E89537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547EC0-2554-0CA5-93DF-D9D5EA99A01D}"/>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Advantages of Investing in real estate </a:t>
            </a:r>
            <a:r>
              <a:rPr lang="en-US" sz="4400" b="1" i="1" dirty="0" err="1">
                <a:solidFill>
                  <a:srgbClr val="0000FF"/>
                </a:solidFill>
                <a:latin typeface="Cambria" panose="02040503050406030204" pitchFamily="18" charset="0"/>
                <a:ea typeface="Cambria" panose="02040503050406030204" pitchFamily="18" charset="0"/>
              </a:rPr>
              <a:t>cotd</a:t>
            </a:r>
            <a:endParaRPr lang="en-US" sz="4400" b="1" dirty="0">
              <a:solidFill>
                <a:srgbClr val="0000FF"/>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C5A39607-67DF-FF12-23C9-408AF5E83EF5}"/>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Can create regular income and cash flow, or even a career</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Building equity for the future i.e. As you pay down your mortgage loan or the home's property value rises, you build up equity -- which you can cash in on later</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Can be bequeathed to posterity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Portfolio diversification (besides stocks, bonds, other securities, to mitigate risks of losses: Do not put all your eggs in one basket)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Impact the larger community </a:t>
            </a:r>
            <a:r>
              <a:rPr lang="en-US" sz="2800" dirty="0" err="1">
                <a:latin typeface="Cambria" panose="02040503050406030204" pitchFamily="18" charset="0"/>
                <a:ea typeface="Cambria" panose="02040503050406030204" pitchFamily="18" charset="0"/>
              </a:rPr>
              <a:t>eg</a:t>
            </a:r>
            <a:r>
              <a:rPr lang="en-US" sz="2800" dirty="0">
                <a:latin typeface="Cambria" panose="02040503050406030204" pitchFamily="18" charset="0"/>
                <a:ea typeface="Cambria" panose="02040503050406030204" pitchFamily="18" charset="0"/>
              </a:rPr>
              <a:t> improving housing, family stabilization, local tax base, local economy </a:t>
            </a:r>
            <a:r>
              <a:rPr lang="en-US" sz="2800" dirty="0" err="1">
                <a:latin typeface="Cambria" panose="02040503050406030204" pitchFamily="18" charset="0"/>
                <a:ea typeface="Cambria" panose="02040503050406030204" pitchFamily="18" charset="0"/>
              </a:rPr>
              <a:t>eg</a:t>
            </a:r>
            <a:r>
              <a:rPr lang="en-US" sz="2800" dirty="0">
                <a:latin typeface="Cambria" panose="02040503050406030204" pitchFamily="18" charset="0"/>
                <a:ea typeface="Cambria" panose="02040503050406030204" pitchFamily="18" charset="0"/>
              </a:rPr>
              <a:t> employment. As community flourishes, your assets appreciate as well.</a:t>
            </a:r>
          </a:p>
        </p:txBody>
      </p:sp>
      <p:sp>
        <p:nvSpPr>
          <p:cNvPr id="5" name="Slide Number Placeholder 4">
            <a:extLst>
              <a:ext uri="{FF2B5EF4-FFF2-40B4-BE49-F238E27FC236}">
                <a16:creationId xmlns:a16="http://schemas.microsoft.com/office/drawing/2014/main" id="{45504CC3-B25C-09E6-9CB2-9BA5F1D33EBD}"/>
              </a:ext>
            </a:extLst>
          </p:cNvPr>
          <p:cNvSpPr>
            <a:spLocks noGrp="1"/>
          </p:cNvSpPr>
          <p:nvPr>
            <p:ph type="sldNum" sz="quarter" idx="12"/>
          </p:nvPr>
        </p:nvSpPr>
        <p:spPr/>
        <p:txBody>
          <a:bodyPr/>
          <a:lstStyle/>
          <a:p>
            <a:fld id="{2BAAF350-FF74-4BDD-A6D1-1BB02FCC7B08}" type="slidenum">
              <a:rPr lang="en-US" smtClean="0"/>
              <a:pPr/>
              <a:t>7</a:t>
            </a:fld>
            <a:endParaRPr lang="en-US"/>
          </a:p>
        </p:txBody>
      </p:sp>
    </p:spTree>
    <p:extLst>
      <p:ext uri="{BB962C8B-B14F-4D97-AF65-F5344CB8AC3E}">
        <p14:creationId xmlns:p14="http://schemas.microsoft.com/office/powerpoint/2010/main" val="211461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E559-6E8B-43AD-704F-6CB57B3B3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B35CD-08E4-4CBA-0BB2-48D250CE0CB9}"/>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Disadvantages of Investing in real estate</a:t>
            </a:r>
          </a:p>
        </p:txBody>
      </p:sp>
      <p:sp>
        <p:nvSpPr>
          <p:cNvPr id="3" name="Content Placeholder 2">
            <a:extLst>
              <a:ext uri="{FF2B5EF4-FFF2-40B4-BE49-F238E27FC236}">
                <a16:creationId xmlns:a16="http://schemas.microsoft.com/office/drawing/2014/main" id="{1DF168B8-CE93-C262-C7A7-2ECC7E86461C}"/>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Real Estate Market is unpredictable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High cost of acquisition and transaction and maintenance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Inflexibility (Indivisibility) and immobility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Affected in many ways by Location (Externalities)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Net Income may be Negative (income less maintenance cost)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High Vacancy rates may eat into cash flows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Problematic Tenants, some misuse property, arrears, nuisance</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Hidden Structural Problems: </a:t>
            </a:r>
            <a:r>
              <a:rPr lang="en-US" sz="2800" dirty="0" err="1">
                <a:latin typeface="Cambria" panose="02040503050406030204" pitchFamily="18" charset="0"/>
                <a:ea typeface="Cambria" panose="02040503050406030204" pitchFamily="18" charset="0"/>
              </a:rPr>
              <a:t>eg</a:t>
            </a:r>
            <a:r>
              <a:rPr lang="en-US" sz="2800" dirty="0">
                <a:latin typeface="Cambria" panose="02040503050406030204" pitchFamily="18" charset="0"/>
                <a:ea typeface="Cambria" panose="02040503050406030204" pitchFamily="18" charset="0"/>
              </a:rPr>
              <a:t> soil, settlement</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Low Liquidity, cannot be quickly converted into cash</a:t>
            </a:r>
          </a:p>
        </p:txBody>
      </p:sp>
      <p:sp>
        <p:nvSpPr>
          <p:cNvPr id="5" name="Slide Number Placeholder 4">
            <a:extLst>
              <a:ext uri="{FF2B5EF4-FFF2-40B4-BE49-F238E27FC236}">
                <a16:creationId xmlns:a16="http://schemas.microsoft.com/office/drawing/2014/main" id="{1C1DA1DF-6761-95E1-1BF8-4B8EB54EAED6}"/>
              </a:ext>
            </a:extLst>
          </p:cNvPr>
          <p:cNvSpPr>
            <a:spLocks noGrp="1"/>
          </p:cNvSpPr>
          <p:nvPr>
            <p:ph type="sldNum" sz="quarter" idx="12"/>
          </p:nvPr>
        </p:nvSpPr>
        <p:spPr/>
        <p:txBody>
          <a:bodyPr/>
          <a:lstStyle/>
          <a:p>
            <a:fld id="{2BAAF350-FF74-4BDD-A6D1-1BB02FCC7B08}" type="slidenum">
              <a:rPr lang="en-US" smtClean="0"/>
              <a:pPr/>
              <a:t>8</a:t>
            </a:fld>
            <a:endParaRPr lang="en-US"/>
          </a:p>
        </p:txBody>
      </p:sp>
    </p:spTree>
    <p:extLst>
      <p:ext uri="{BB962C8B-B14F-4D97-AF65-F5344CB8AC3E}">
        <p14:creationId xmlns:p14="http://schemas.microsoft.com/office/powerpoint/2010/main" val="3123054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1786C-E8D2-EB4E-82D2-C4774268D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CC71A-FA7E-9C43-CD9A-B8281486B8F0}"/>
              </a:ext>
            </a:extLst>
          </p:cNvPr>
          <p:cNvSpPr>
            <a:spLocks noGrp="1"/>
          </p:cNvSpPr>
          <p:nvPr>
            <p:ph type="title"/>
          </p:nvPr>
        </p:nvSpPr>
        <p:spPr>
          <a:xfrm>
            <a:off x="1484309" y="233265"/>
            <a:ext cx="10018713" cy="1026575"/>
          </a:xfrm>
        </p:spPr>
        <p:txBody>
          <a:bodyPr>
            <a:normAutofit fontScale="90000"/>
          </a:bodyPr>
          <a:lstStyle/>
          <a:p>
            <a:pPr algn="ctr"/>
            <a:r>
              <a:rPr lang="en-US" sz="4400" b="1" dirty="0">
                <a:solidFill>
                  <a:srgbClr val="0000FF"/>
                </a:solidFill>
                <a:latin typeface="Cambria" panose="02040503050406030204" pitchFamily="18" charset="0"/>
                <a:ea typeface="Cambria" panose="02040503050406030204" pitchFamily="18" charset="0"/>
              </a:rPr>
              <a:t>Concept of heightened risks in real estate</a:t>
            </a:r>
          </a:p>
        </p:txBody>
      </p:sp>
      <p:sp>
        <p:nvSpPr>
          <p:cNvPr id="3" name="Content Placeholder 2">
            <a:extLst>
              <a:ext uri="{FF2B5EF4-FFF2-40B4-BE49-F238E27FC236}">
                <a16:creationId xmlns:a16="http://schemas.microsoft.com/office/drawing/2014/main" id="{7BE6CFE2-4B06-65C8-2819-07C62519EC1A}"/>
              </a:ext>
            </a:extLst>
          </p:cNvPr>
          <p:cNvSpPr>
            <a:spLocks noGrp="1"/>
          </p:cNvSpPr>
          <p:nvPr>
            <p:ph idx="1"/>
          </p:nvPr>
        </p:nvSpPr>
        <p:spPr>
          <a:xfrm>
            <a:off x="1422401" y="1473200"/>
            <a:ext cx="10149840" cy="4912497"/>
          </a:xfrm>
        </p:spPr>
        <p:txBody>
          <a:bodyPr>
            <a:noAutofit/>
          </a:bodyPr>
          <a:lstStyle/>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 While it is admitted that all investment has its own risks, the concept of heightened risks in developing countries seeks to argue that there are risks in LDCs that may not exist in MDCs or their impact may be limited or temporary</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Thus, textbook knowledge based on the US or the UK, needs to be modified to reflect local (adverse) circumstances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When talking of real estate in the US, you may not be worried about (lack of) public infrastructure, development control or weak governance structures</a:t>
            </a:r>
          </a:p>
          <a:p>
            <a:pPr>
              <a:buClr>
                <a:srgbClr val="FF0000"/>
              </a:buClr>
              <a:buSzPct val="121000"/>
              <a:buFont typeface="Wingdings" panose="05000000000000000000" pitchFamily="2" charset="2"/>
              <a:buChar char="q"/>
            </a:pPr>
            <a:r>
              <a:rPr lang="en-US" sz="2800" dirty="0">
                <a:latin typeface="Cambria" panose="02040503050406030204" pitchFamily="18" charset="0"/>
                <a:ea typeface="Cambria" panose="02040503050406030204" pitchFamily="18" charset="0"/>
              </a:rPr>
              <a:t>You do not confront a good number of problems faced in LDCs</a:t>
            </a:r>
          </a:p>
        </p:txBody>
      </p:sp>
      <p:sp>
        <p:nvSpPr>
          <p:cNvPr id="5" name="Slide Number Placeholder 4">
            <a:extLst>
              <a:ext uri="{FF2B5EF4-FFF2-40B4-BE49-F238E27FC236}">
                <a16:creationId xmlns:a16="http://schemas.microsoft.com/office/drawing/2014/main" id="{45ACF16C-71FE-0313-84E0-1FB24600200F}"/>
              </a:ext>
            </a:extLst>
          </p:cNvPr>
          <p:cNvSpPr>
            <a:spLocks noGrp="1"/>
          </p:cNvSpPr>
          <p:nvPr>
            <p:ph type="sldNum" sz="quarter" idx="12"/>
          </p:nvPr>
        </p:nvSpPr>
        <p:spPr/>
        <p:txBody>
          <a:bodyPr/>
          <a:lstStyle/>
          <a:p>
            <a:fld id="{2BAAF350-FF74-4BDD-A6D1-1BB02FCC7B08}" type="slidenum">
              <a:rPr lang="en-US" smtClean="0"/>
              <a:pPr/>
              <a:t>9</a:t>
            </a:fld>
            <a:endParaRPr lang="en-US"/>
          </a:p>
        </p:txBody>
      </p:sp>
    </p:spTree>
    <p:extLst>
      <p:ext uri="{BB962C8B-B14F-4D97-AF65-F5344CB8AC3E}">
        <p14:creationId xmlns:p14="http://schemas.microsoft.com/office/powerpoint/2010/main" val="36559195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4358</TotalTime>
  <Words>3221</Words>
  <Application>Microsoft Office PowerPoint</Application>
  <PresentationFormat>Widescreen</PresentationFormat>
  <Paragraphs>318</Paragraphs>
  <Slides>39</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Aharoni</vt:lpstr>
      <vt:lpstr>Arial</vt:lpstr>
      <vt:lpstr>Calibri</vt:lpstr>
      <vt:lpstr>Cambria</vt:lpstr>
      <vt:lpstr>Corbel</vt:lpstr>
      <vt:lpstr>Wingdings</vt:lpstr>
      <vt:lpstr>Parallax</vt:lpstr>
      <vt:lpstr>Heightened Risks in Investing in Real Estate in Developing Countries growing out of market failure and institutional lapses Prepared for and Presented at the AREPTA AGM, Midland Hotel, Dodoma, 14-15 May 2026</vt:lpstr>
      <vt:lpstr>Introduction</vt:lpstr>
      <vt:lpstr>Real Estate, investment and Saving</vt:lpstr>
      <vt:lpstr>Significance of Real Estate in the Tanzanian economy</vt:lpstr>
      <vt:lpstr>Significance of Real Estate in the Tanzanian economy around 16% of GDP</vt:lpstr>
      <vt:lpstr>Advantages of Investing in real estate</vt:lpstr>
      <vt:lpstr>Advantages of Investing in real estate cotd</vt:lpstr>
      <vt:lpstr>Disadvantages of Investing in real estate</vt:lpstr>
      <vt:lpstr>Concept of heightened risks in real estate</vt:lpstr>
      <vt:lpstr>Market Failure, more serious in LDCs</vt:lpstr>
      <vt:lpstr>Land Use Planning and Development Control</vt:lpstr>
      <vt:lpstr>Land Use Planning and Development Control - Administrative areas</vt:lpstr>
      <vt:lpstr>Weak Land Use Planning and Development Control</vt:lpstr>
      <vt:lpstr>Weak Land Use Planning and Development Control</vt:lpstr>
      <vt:lpstr>Weak Planning and Development Control</vt:lpstr>
      <vt:lpstr>Problems with Public Infrastructure</vt:lpstr>
      <vt:lpstr>Problems with Public Infrastructure</vt:lpstr>
      <vt:lpstr>Problems with Public Infrastructure – Status of TARURA Roads, 2022</vt:lpstr>
      <vt:lpstr>Problems with Public Infrastructure water, demand supply, coverage</vt:lpstr>
      <vt:lpstr>Problems with Public Infrastructure electricity</vt:lpstr>
      <vt:lpstr>Problems with Public Infrastructure sewerage</vt:lpstr>
      <vt:lpstr>Problems with Public Infrastructure, maintenance</vt:lpstr>
      <vt:lpstr>Problems with Public Infrastructure, problems with service providers</vt:lpstr>
      <vt:lpstr>Information asymmetry and fuzziness</vt:lpstr>
      <vt:lpstr>Information asymmetry and fuzziness cotd</vt:lpstr>
      <vt:lpstr>Speculative investment in Real Estate</vt:lpstr>
      <vt:lpstr>Stalled investments in Real Estate for years</vt:lpstr>
      <vt:lpstr>Investing in informal unserviced land, risky</vt:lpstr>
      <vt:lpstr>Climate-Resilient Construction</vt:lpstr>
      <vt:lpstr>Financial Sector hesitant</vt:lpstr>
      <vt:lpstr>High Cost of Construction and Maintenance</vt:lpstr>
      <vt:lpstr>Fragmented Land Management, Registration &amp; Institutional Overlaps</vt:lpstr>
      <vt:lpstr>Digital Property Transaction Gap (90% Informal) TICGL</vt:lpstr>
      <vt:lpstr>Anti-real estate investment campaigns</vt:lpstr>
      <vt:lpstr>Anti-real estate investment campaigns some headings from YuoTube</vt:lpstr>
      <vt:lpstr>Potential Role of Real Estate Professionals</vt:lpstr>
      <vt:lpstr>Potential Role of Real Estate Professionals</vt:lpstr>
      <vt:lpstr>Concluding remarks</vt:lpstr>
      <vt:lpstr>Thank you for your kind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 ES SALAAM: A Profile</dc:title>
  <dc:creator>kaijage</dc:creator>
  <cp:lastModifiedBy>Joseph Kironde</cp:lastModifiedBy>
  <cp:revision>203</cp:revision>
  <dcterms:created xsi:type="dcterms:W3CDTF">2022-08-29T04:38:42Z</dcterms:created>
  <dcterms:modified xsi:type="dcterms:W3CDTF">2026-05-14T07:24:02Z</dcterms:modified>
</cp:coreProperties>
</file>